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1"/>
  </p:notesMasterIdLst>
  <p:sldIdLst>
    <p:sldId id="303" r:id="rId2"/>
    <p:sldId id="305" r:id="rId3"/>
    <p:sldId id="321" r:id="rId4"/>
    <p:sldId id="352" r:id="rId5"/>
    <p:sldId id="300" r:id="rId6"/>
    <p:sldId id="322" r:id="rId7"/>
    <p:sldId id="357" r:id="rId8"/>
    <p:sldId id="361" r:id="rId9"/>
    <p:sldId id="367" r:id="rId10"/>
    <p:sldId id="324" r:id="rId11"/>
    <p:sldId id="368" r:id="rId12"/>
    <p:sldId id="371" r:id="rId13"/>
    <p:sldId id="373" r:id="rId14"/>
    <p:sldId id="372" r:id="rId15"/>
    <p:sldId id="374" r:id="rId16"/>
    <p:sldId id="375" r:id="rId17"/>
    <p:sldId id="376" r:id="rId18"/>
    <p:sldId id="323" r:id="rId19"/>
    <p:sldId id="326" r:id="rId20"/>
  </p:sldIdLst>
  <p:sldSz cx="9906000" cy="6858000" type="A4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나눔바른고딕" panose="020B0603020101020101" pitchFamily="50" charset="-127"/>
      <p:regular r:id="rId28"/>
      <p:bold r:id="rId29"/>
    </p:embeddedFont>
    <p:embeddedFont>
      <p:font typeface="나눔바른고딕 Light" panose="020B0603020101020101" pitchFamily="50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04" userDrawn="1">
          <p15:clr>
            <a:srgbClr val="A4A3A4"/>
          </p15:clr>
        </p15:guide>
        <p15:guide id="2" pos="4481" userDrawn="1">
          <p15:clr>
            <a:srgbClr val="A4A3A4"/>
          </p15:clr>
        </p15:guide>
        <p15:guide id="3" orient="horz" pos="4320" userDrawn="1">
          <p15:clr>
            <a:srgbClr val="A4A3A4"/>
          </p15:clr>
        </p15:guide>
        <p15:guide id="4" orient="horz" pos="232" userDrawn="1">
          <p15:clr>
            <a:srgbClr val="A4A3A4"/>
          </p15:clr>
        </p15:guide>
        <p15:guide id="5" pos="3120" userDrawn="1">
          <p15:clr>
            <a:srgbClr val="A4A3A4"/>
          </p15:clr>
        </p15:guide>
        <p15:guide id="7" pos="6114" userDrawn="1">
          <p15:clr>
            <a:srgbClr val="A4A3A4"/>
          </p15:clr>
        </p15:guide>
        <p15:guide id="8" orient="horz" pos="218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m dahee" initials="Kd" lastIdx="2" clrIdx="0">
    <p:extLst>
      <p:ext uri="{19B8F6BF-5375-455C-9EA6-DF929625EA0E}">
        <p15:presenceInfo xmlns:p15="http://schemas.microsoft.com/office/powerpoint/2012/main" userId="8cbb3079f4c0a03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4353"/>
    <a:srgbClr val="DE4C4B"/>
    <a:srgbClr val="9CB6B5"/>
    <a:srgbClr val="CAD8D7"/>
    <a:srgbClr val="FFBDC1"/>
    <a:srgbClr val="FFEFF0"/>
    <a:srgbClr val="FFE5E7"/>
    <a:srgbClr val="9B1D1D"/>
    <a:srgbClr val="B82222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78" autoAdjust="0"/>
    <p:restoredTop sz="96370" autoAdjust="0"/>
  </p:normalViewPr>
  <p:slideViewPr>
    <p:cSldViewPr snapToGrid="0" showGuides="1">
      <p:cViewPr varScale="1">
        <p:scale>
          <a:sx n="77" d="100"/>
          <a:sy n="77" d="100"/>
        </p:scale>
        <p:origin x="67" y="134"/>
      </p:cViewPr>
      <p:guideLst>
        <p:guide orient="horz" pos="504"/>
        <p:guide pos="4481"/>
        <p:guide orient="horz" pos="4320"/>
        <p:guide orient="horz" pos="232"/>
        <p:guide pos="3120"/>
        <p:guide pos="6114"/>
        <p:guide orient="horz" pos="2183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png>
</file>

<file path=ppt/media/image4.jpg>
</file>

<file path=ppt/media/image40.jpeg>
</file>

<file path=ppt/media/image41.png>
</file>

<file path=ppt/media/image42.pn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jpg>
</file>

<file path=ppt/media/image50.jpg>
</file>

<file path=ppt/media/image51.jpg>
</file>

<file path=ppt/media/image52.jpg>
</file>

<file path=ppt/media/image53.jpg>
</file>

<file path=ppt/media/image54.jpg>
</file>

<file path=ppt/media/image55.jpg>
</file>

<file path=ppt/media/image56.jpg>
</file>

<file path=ppt/media/image57.jpg>
</file>

<file path=ppt/media/image58.jpg>
</file>

<file path=ppt/media/image59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665FDA-1686-4F4E-931A-CB1CC84E6FD8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FA756-C9ED-4F38-A922-CAC437484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079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1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FA756-C9ED-4F38-A922-CAC43748465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714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FA756-C9ED-4F38-A922-CAC43748465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639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1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FA756-C9ED-4F38-A922-CAC43748465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3345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1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FA756-C9ED-4F38-A922-CAC43748465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9335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11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FA756-C9ED-4F38-A922-CAC43748465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14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11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FA756-C9ED-4F38-A922-CAC43748465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8392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1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FA756-C9ED-4F38-A922-CAC43748465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138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FA756-C9ED-4F38-A922-CAC43748465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624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FA756-C9ED-4F38-A922-CAC43748465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4905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FA756-C9ED-4F38-A922-CAC43748465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272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762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287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404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157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10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6617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618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8404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621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909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805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2ED7B-4AED-441D-910B-F447ED02FC70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AF4A6-D471-428E-B2AA-325E0B078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159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g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3.jp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jpg"/><Relationship Id="rId3" Type="http://schemas.openxmlformats.org/officeDocument/2006/relationships/image" Target="../media/image2.jpeg"/><Relationship Id="rId7" Type="http://schemas.openxmlformats.org/officeDocument/2006/relationships/image" Target="../media/image46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jpg"/><Relationship Id="rId5" Type="http://schemas.openxmlformats.org/officeDocument/2006/relationships/image" Target="../media/image44.jp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jpg"/><Relationship Id="rId3" Type="http://schemas.openxmlformats.org/officeDocument/2006/relationships/image" Target="../media/image2.jpeg"/><Relationship Id="rId7" Type="http://schemas.openxmlformats.org/officeDocument/2006/relationships/image" Target="../media/image50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jpg"/><Relationship Id="rId5" Type="http://schemas.openxmlformats.org/officeDocument/2006/relationships/image" Target="../media/image48.jp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jpg"/><Relationship Id="rId3" Type="http://schemas.openxmlformats.org/officeDocument/2006/relationships/image" Target="../media/image2.jpeg"/><Relationship Id="rId7" Type="http://schemas.openxmlformats.org/officeDocument/2006/relationships/image" Target="../media/image54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jpg"/><Relationship Id="rId5" Type="http://schemas.openxmlformats.org/officeDocument/2006/relationships/image" Target="../media/image52.jp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6.jp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5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jpg"/><Relationship Id="rId5" Type="http://schemas.openxmlformats.org/officeDocument/2006/relationships/image" Target="../media/image57.jp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5.jpg"/><Relationship Id="rId7" Type="http://schemas.openxmlformats.org/officeDocument/2006/relationships/image" Target="../media/image2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www.youtube.com/watch?v=cyDmL7DzMDs&amp;feature=youtu.be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jpeg"/><Relationship Id="rId18" Type="http://schemas.openxmlformats.org/officeDocument/2006/relationships/image" Target="../media/image26.png"/><Relationship Id="rId3" Type="http://schemas.openxmlformats.org/officeDocument/2006/relationships/image" Target="../media/image8.png"/><Relationship Id="rId21" Type="http://schemas.openxmlformats.org/officeDocument/2006/relationships/image" Target="../media/image29.png"/><Relationship Id="rId7" Type="http://schemas.openxmlformats.org/officeDocument/2006/relationships/image" Target="../media/image15.png"/><Relationship Id="rId12" Type="http://schemas.openxmlformats.org/officeDocument/2006/relationships/image" Target="../media/image20.jpeg"/><Relationship Id="rId17" Type="http://schemas.openxmlformats.org/officeDocument/2006/relationships/image" Target="../media/image25.png"/><Relationship Id="rId25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4.jpe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24" Type="http://schemas.openxmlformats.org/officeDocument/2006/relationships/image" Target="../media/image32.png"/><Relationship Id="rId5" Type="http://schemas.openxmlformats.org/officeDocument/2006/relationships/image" Target="../media/image13.png"/><Relationship Id="rId15" Type="http://schemas.openxmlformats.org/officeDocument/2006/relationships/image" Target="../media/image23.jpeg"/><Relationship Id="rId23" Type="http://schemas.openxmlformats.org/officeDocument/2006/relationships/image" Target="../media/image31.png"/><Relationship Id="rId10" Type="http://schemas.openxmlformats.org/officeDocument/2006/relationships/image" Target="../media/image18.gif"/><Relationship Id="rId19" Type="http://schemas.openxmlformats.org/officeDocument/2006/relationships/image" Target="../media/image27.png"/><Relationship Id="rId4" Type="http://schemas.openxmlformats.org/officeDocument/2006/relationships/image" Target="../media/image2.jpeg"/><Relationship Id="rId9" Type="http://schemas.openxmlformats.org/officeDocument/2006/relationships/image" Target="../media/image17.png"/><Relationship Id="rId14" Type="http://schemas.openxmlformats.org/officeDocument/2006/relationships/image" Target="../media/image22.jpeg"/><Relationship Id="rId22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eg"/><Relationship Id="rId13" Type="http://schemas.openxmlformats.org/officeDocument/2006/relationships/image" Target="../media/image3.png"/><Relationship Id="rId3" Type="http://schemas.openxmlformats.org/officeDocument/2006/relationships/image" Target="../media/image8.png"/><Relationship Id="rId7" Type="http://schemas.openxmlformats.org/officeDocument/2006/relationships/image" Target="../media/image35.png"/><Relationship Id="rId12" Type="http://schemas.openxmlformats.org/officeDocument/2006/relationships/image" Target="../media/image4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0" Type="http://schemas.openxmlformats.org/officeDocument/2006/relationships/image" Target="../media/image38.jpeg"/><Relationship Id="rId4" Type="http://schemas.openxmlformats.org/officeDocument/2006/relationships/image" Target="../media/image2.jpeg"/><Relationship Id="rId9" Type="http://schemas.openxmlformats.org/officeDocument/2006/relationships/image" Target="../media/image37.jpe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41.png"/><Relationship Id="rId4" Type="http://schemas.openxmlformats.org/officeDocument/2006/relationships/image" Target="../media/image2.jpeg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3416342-0980-4A80-BF1F-15E65A5ED1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801" r="10801" b="3970"/>
          <a:stretch/>
        </p:blipFill>
        <p:spPr>
          <a:xfrm>
            <a:off x="0" y="1"/>
            <a:ext cx="9906000" cy="68580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96C3EBD3-512F-48FD-8253-73450D1708E0}"/>
              </a:ext>
            </a:extLst>
          </p:cNvPr>
          <p:cNvSpPr/>
          <p:nvPr/>
        </p:nvSpPr>
        <p:spPr>
          <a:xfrm>
            <a:off x="0" y="-1"/>
            <a:ext cx="9906000" cy="6857999"/>
          </a:xfrm>
          <a:prstGeom prst="rect">
            <a:avLst/>
          </a:pr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B729B3A-E1C6-438A-A4F6-0ECEA9524907}"/>
              </a:ext>
            </a:extLst>
          </p:cNvPr>
          <p:cNvSpPr/>
          <p:nvPr/>
        </p:nvSpPr>
        <p:spPr>
          <a:xfrm>
            <a:off x="0" y="41110"/>
            <a:ext cx="9906000" cy="6857999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BEBC82-7195-4702-81D2-C2D8AE9D646E}"/>
              </a:ext>
            </a:extLst>
          </p:cNvPr>
          <p:cNvSpPr txBox="1"/>
          <p:nvPr/>
        </p:nvSpPr>
        <p:spPr>
          <a:xfrm>
            <a:off x="1471379" y="2005088"/>
            <a:ext cx="69334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‘2019</a:t>
            </a:r>
            <a:r>
              <a:rPr lang="ko-KR" altLang="en-US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년 비트캠프 </a:t>
            </a:r>
            <a:endParaRPr lang="en-US" altLang="ko-KR" sz="2800" b="1" spc="30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</a:endParaRPr>
          </a:p>
          <a:p>
            <a:pPr marL="0" marR="0" lvl="0" indent="0" algn="ctr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UI/UX</a:t>
            </a:r>
            <a:r>
              <a:rPr lang="ko-KR" altLang="en-US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기반의 자바개발자 양성과정</a:t>
            </a:r>
            <a:endParaRPr lang="en-US" altLang="ko-KR" sz="2800" b="1" spc="30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</a:endParaRPr>
          </a:p>
          <a:p>
            <a:pPr marL="0" marR="0" lvl="0" indent="0" algn="ctr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프로젝트 발표</a:t>
            </a:r>
            <a:r>
              <a:rPr lang="en-US" altLang="ko-KR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’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4CA9840-3A2A-4DFF-AB3C-83338BE48557}"/>
              </a:ext>
            </a:extLst>
          </p:cNvPr>
          <p:cNvSpPr/>
          <p:nvPr/>
        </p:nvSpPr>
        <p:spPr>
          <a:xfrm>
            <a:off x="3072046" y="3794442"/>
            <a:ext cx="3760077" cy="540066"/>
          </a:xfrm>
          <a:prstGeom prst="rect">
            <a:avLst/>
          </a:prstGeom>
          <a:solidFill>
            <a:srgbClr val="DE4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spc="25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 카페 통합 예약 시스템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0D94636D-F315-441A-A20C-4391A70587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8115" y="6197717"/>
            <a:ext cx="1228725" cy="297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4803C39-17ED-413E-B6FD-A8B13C92CC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998" y="6130624"/>
            <a:ext cx="1489656" cy="4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43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034DC873-7CE6-440A-8BC9-1EC6BE163D45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슬라이드 번호 개체 틀 16">
            <a:extLst>
              <a:ext uri="{FF2B5EF4-FFF2-40B4-BE49-F238E27FC236}">
                <a16:creationId xmlns:a16="http://schemas.microsoft.com/office/drawing/2014/main" id="{0D5A9997-9C51-4E3F-961D-AFA30D9D95CC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10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33" name="그림 32" descr="노트북, 실내, 사람, 테이블이(가) 표시된 사진&#10;&#10;자동 생성된 설명">
            <a:extLst>
              <a:ext uri="{FF2B5EF4-FFF2-40B4-BE49-F238E27FC236}">
                <a16:creationId xmlns:a16="http://schemas.microsoft.com/office/drawing/2014/main" id="{81DC034B-5F7B-48F0-9E55-5EA70F9B70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0" r="39245"/>
          <a:stretch/>
        </p:blipFill>
        <p:spPr>
          <a:xfrm>
            <a:off x="4970866" y="1568299"/>
            <a:ext cx="2347220" cy="4304150"/>
          </a:xfrm>
          <a:prstGeom prst="rect">
            <a:avLst/>
          </a:prstGeom>
        </p:spPr>
      </p:pic>
      <p:pic>
        <p:nvPicPr>
          <p:cNvPr id="35" name="그림 34" descr="텍스트이(가) 표시된 사진&#10;&#10;자동 생성된 설명">
            <a:extLst>
              <a:ext uri="{FF2B5EF4-FFF2-40B4-BE49-F238E27FC236}">
                <a16:creationId xmlns:a16="http://schemas.microsoft.com/office/drawing/2014/main" id="{78C002A9-227F-4241-8035-54B05817E3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7" r="56391" b="6446"/>
          <a:stretch/>
        </p:blipFill>
        <p:spPr>
          <a:xfrm>
            <a:off x="2591547" y="704794"/>
            <a:ext cx="2347219" cy="4304150"/>
          </a:xfrm>
          <a:prstGeom prst="rect">
            <a:avLst/>
          </a:prstGeom>
        </p:spPr>
      </p:pic>
      <p:pic>
        <p:nvPicPr>
          <p:cNvPr id="37" name="그림 36" descr="사람, 테이블, 노트북, 실내이(가) 표시된 사진&#10;&#10;자동 생성된 설명">
            <a:extLst>
              <a:ext uri="{FF2B5EF4-FFF2-40B4-BE49-F238E27FC236}">
                <a16:creationId xmlns:a16="http://schemas.microsoft.com/office/drawing/2014/main" id="{B8D27C1A-4136-4FF2-B3A4-36DC6B55D8E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50" r="28890"/>
          <a:stretch/>
        </p:blipFill>
        <p:spPr>
          <a:xfrm>
            <a:off x="7348305" y="704794"/>
            <a:ext cx="2347219" cy="4304149"/>
          </a:xfrm>
          <a:prstGeom prst="rect">
            <a:avLst/>
          </a:prstGeom>
        </p:spPr>
      </p:pic>
      <p:pic>
        <p:nvPicPr>
          <p:cNvPr id="40" name="그림 39" descr="건물, 실외, 하늘이(가) 표시된 사진&#10;&#10;자동 생성된 설명">
            <a:extLst>
              <a:ext uri="{FF2B5EF4-FFF2-40B4-BE49-F238E27FC236}">
                <a16:creationId xmlns:a16="http://schemas.microsoft.com/office/drawing/2014/main" id="{D2136870-A2E1-43A9-A0D4-C4EEC48248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6" r="44209"/>
          <a:stretch/>
        </p:blipFill>
        <p:spPr>
          <a:xfrm>
            <a:off x="211831" y="1568302"/>
            <a:ext cx="2347220" cy="4304147"/>
          </a:xfrm>
          <a:prstGeom prst="rect">
            <a:avLst/>
          </a:prstGeom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1C465EF6-ADDD-48F1-962D-63AA4DB94FA2}"/>
              </a:ext>
            </a:extLst>
          </p:cNvPr>
          <p:cNvSpPr/>
          <p:nvPr/>
        </p:nvSpPr>
        <p:spPr>
          <a:xfrm>
            <a:off x="4970876" y="1568299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054B61D-CBBF-438D-8369-8B9997FE52FB}"/>
              </a:ext>
            </a:extLst>
          </p:cNvPr>
          <p:cNvCxnSpPr>
            <a:cxnSpLocks/>
          </p:cNvCxnSpPr>
          <p:nvPr/>
        </p:nvCxnSpPr>
        <p:spPr>
          <a:xfrm>
            <a:off x="4970866" y="1524707"/>
            <a:ext cx="2347200" cy="0"/>
          </a:xfrm>
          <a:prstGeom prst="line">
            <a:avLst/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7E5B262-56F9-447D-82F6-6D7FE71DF99B}"/>
              </a:ext>
            </a:extLst>
          </p:cNvPr>
          <p:cNvSpPr/>
          <p:nvPr/>
        </p:nvSpPr>
        <p:spPr>
          <a:xfrm>
            <a:off x="7344987" y="704794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16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DCFD4DF-EC3D-484B-BBD1-16F095DF6FAD}"/>
              </a:ext>
            </a:extLst>
          </p:cNvPr>
          <p:cNvSpPr/>
          <p:nvPr/>
        </p:nvSpPr>
        <p:spPr>
          <a:xfrm>
            <a:off x="211841" y="1568299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24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995DB20-E783-4889-915C-9E4A37D78E7A}"/>
              </a:ext>
            </a:extLst>
          </p:cNvPr>
          <p:cNvSpPr/>
          <p:nvPr/>
        </p:nvSpPr>
        <p:spPr>
          <a:xfrm>
            <a:off x="2593968" y="704794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24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E22E4A0-C2AD-46D3-9D00-486E012BA7E5}"/>
              </a:ext>
            </a:extLst>
          </p:cNvPr>
          <p:cNvSpPr/>
          <p:nvPr/>
        </p:nvSpPr>
        <p:spPr>
          <a:xfrm>
            <a:off x="4968240" y="1574792"/>
            <a:ext cx="2347200" cy="4305600"/>
          </a:xfrm>
          <a:prstGeom prst="rect">
            <a:avLst/>
          </a:prstGeom>
          <a:gradFill>
            <a:gsLst>
              <a:gs pos="100000">
                <a:schemeClr val="bg1">
                  <a:alpha val="0"/>
                  <a:lumMod val="100000"/>
                </a:schemeClr>
              </a:gs>
              <a:gs pos="50000">
                <a:srgbClr val="FFBDC1">
                  <a:alpha val="40000"/>
                </a:srgbClr>
              </a:gs>
              <a:gs pos="0">
                <a:srgbClr val="DE4C4B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sz="28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indent="84138"/>
            <a:r>
              <a:rPr lang="en-US" altLang="ko-KR" sz="28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en-US" altLang="ko-KR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|</a:t>
            </a:r>
            <a:r>
              <a:rPr lang="en-US" altLang="ko-KR" sz="28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</a:t>
            </a:r>
            <a:endParaRPr lang="en-US" altLang="ko-KR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8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6700" indent="-182563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</a:pPr>
            <a:r>
              <a:rPr lang="ko-KR" altLang="en-US" sz="11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시스템 시연 및 설명</a:t>
            </a:r>
          </a:p>
        </p:txBody>
      </p:sp>
      <p:sp>
        <p:nvSpPr>
          <p:cNvPr id="20" name="Rectangle 180">
            <a:extLst>
              <a:ext uri="{FF2B5EF4-FFF2-40B4-BE49-F238E27FC236}">
                <a16:creationId xmlns:a16="http://schemas.microsoft.com/office/drawing/2014/main" id="{076BD6C2-8279-496B-9764-7E562F136C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7A4BFF62-AFF7-489F-B7AD-CD23844C67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3C52DF7A-E9DE-4D8E-8F34-5E1EEDD46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D210731-F6DA-4C40-8D85-992125DEA61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9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5A4BE8-6608-4762-8098-C6C34F0AB1E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E883D3-9DF9-4CD4-816D-ED03E3F94793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DA2155F3-988B-4CEE-80D7-8CC5730AA8E1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34A7C3E5-07E5-4515-AC33-CA9C22F92B91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00E2BCB-3DC2-41D4-A68F-1142671B1BD2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89FBA60B-1AAB-4830-96CB-7AFBD0B98D64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86D6D64-645B-4501-A30E-9E03EE969327}"/>
              </a:ext>
            </a:extLst>
          </p:cNvPr>
          <p:cNvSpPr txBox="1"/>
          <p:nvPr/>
        </p:nvSpPr>
        <p:spPr>
          <a:xfrm>
            <a:off x="3917613" y="392063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시스템 시연 및 설명</a:t>
            </a: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5DC078FE-BE86-4A59-B04E-D136C9F8A206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슬라이드 번호 개체 틀 16">
            <a:extLst>
              <a:ext uri="{FF2B5EF4-FFF2-40B4-BE49-F238E27FC236}">
                <a16:creationId xmlns:a16="http://schemas.microsoft.com/office/drawing/2014/main" id="{3BD87004-91C9-4730-A269-5593965669A5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11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5" name="Rectangle 180">
            <a:extLst>
              <a:ext uri="{FF2B5EF4-FFF2-40B4-BE49-F238E27FC236}">
                <a16:creationId xmlns:a16="http://schemas.microsoft.com/office/drawing/2014/main" id="{F01EE0E8-A02C-479B-B027-D7DFCE7EA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A894E8A2-5A5E-4D3D-9857-BAD8616D1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043B028B-44A5-4DEF-8528-57D7E00C2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9DAE90FE-F7B0-4595-A632-89B3FBD1950F}"/>
              </a:ext>
            </a:extLst>
          </p:cNvPr>
          <p:cNvCxnSpPr>
            <a:cxnSpLocks/>
          </p:cNvCxnSpPr>
          <p:nvPr/>
        </p:nvCxnSpPr>
        <p:spPr>
          <a:xfrm>
            <a:off x="3490618" y="793460"/>
            <a:ext cx="315055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80C78811-FC79-41D0-ADA0-3B67FED91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D56C5EC-6B56-48BD-ACFF-CA1B7D4A6290}"/>
              </a:ext>
            </a:extLst>
          </p:cNvPr>
          <p:cNvSpPr txBox="1"/>
          <p:nvPr/>
        </p:nvSpPr>
        <p:spPr>
          <a:xfrm>
            <a:off x="2387462" y="2236052"/>
            <a:ext cx="51426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rgbClr val="DE4C4B"/>
                </a:solidFill>
                <a:latin typeface="나눔바른고딕" panose="020B0600000101010101" charset="-127"/>
                <a:ea typeface="나눔바른고딕" panose="020B0600000101010101" charset="-127"/>
              </a:rPr>
              <a:t>시스템 시연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934799-FA2A-432C-B0B2-A6AD957D4B15}"/>
              </a:ext>
            </a:extLst>
          </p:cNvPr>
          <p:cNvSpPr txBox="1"/>
          <p:nvPr/>
        </p:nvSpPr>
        <p:spPr>
          <a:xfrm>
            <a:off x="2488102" y="3103346"/>
            <a:ext cx="49392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u="sng" dirty="0">
                <a:solidFill>
                  <a:srgbClr val="324353"/>
                </a:solidFill>
                <a:latin typeface="나눔바른고딕" panose="020B0600000101010101" charset="-127"/>
                <a:ea typeface="나눔바른고딕" panose="020B0600000101010101" charset="-127"/>
              </a:rPr>
              <a:t>STUDER P!CK</a:t>
            </a:r>
          </a:p>
          <a:p>
            <a:pPr algn="ctr"/>
            <a:endParaRPr lang="en-US" altLang="ko-KR" sz="4400" b="1" u="sng" dirty="0">
              <a:solidFill>
                <a:srgbClr val="324353"/>
              </a:solidFill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1" name="양쪽 중괄호 20">
            <a:extLst>
              <a:ext uri="{FF2B5EF4-FFF2-40B4-BE49-F238E27FC236}">
                <a16:creationId xmlns:a16="http://schemas.microsoft.com/office/drawing/2014/main" id="{7FE86729-6751-4B91-826F-5FB78F8B5A9D}"/>
              </a:ext>
            </a:extLst>
          </p:cNvPr>
          <p:cNvSpPr/>
          <p:nvPr/>
        </p:nvSpPr>
        <p:spPr>
          <a:xfrm>
            <a:off x="3539975" y="4199222"/>
            <a:ext cx="2818330" cy="1199616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C1E0D3-E894-4DBA-A192-E5976B377FFC}"/>
              </a:ext>
            </a:extLst>
          </p:cNvPr>
          <p:cNvSpPr txBox="1"/>
          <p:nvPr/>
        </p:nvSpPr>
        <p:spPr>
          <a:xfrm>
            <a:off x="3753339" y="4178500"/>
            <a:ext cx="2477585" cy="1053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endParaRPr lang="ko-KR" altLang="en-US" sz="105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rgbClr val="32435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0" algn="ctr">
              <a:lnSpc>
                <a:spcPct val="120000"/>
              </a:lnSpc>
            </a:pPr>
            <a:r>
              <a:rPr lang="ko-KR" altLang="en-US" sz="1050" b="1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스터디카페</a:t>
            </a:r>
            <a:r>
              <a:rPr lang="ko-KR" altLang="en-US" sz="105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등록</a:t>
            </a:r>
            <a:endParaRPr lang="en-US" altLang="ko-KR" sz="105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0" algn="ctr">
              <a:lnSpc>
                <a:spcPct val="120000"/>
              </a:lnSpc>
            </a:pPr>
            <a:r>
              <a:rPr lang="ko-KR" altLang="en-US" sz="105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사업자번호 등록</a:t>
            </a:r>
            <a:endParaRPr lang="en-US" altLang="ko-KR" sz="105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0" algn="ctr">
              <a:lnSpc>
                <a:spcPct val="120000"/>
              </a:lnSpc>
            </a:pPr>
            <a:r>
              <a:rPr lang="ko-KR" altLang="en-US" sz="1050" b="1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개인마이페이지</a:t>
            </a:r>
            <a:r>
              <a:rPr lang="en-US" altLang="ko-KR" sz="105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sz="1050" b="1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스터디카페</a:t>
            </a:r>
            <a:endParaRPr lang="en-US" altLang="ko-KR" sz="105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0" algn="ctr">
              <a:lnSpc>
                <a:spcPct val="120000"/>
              </a:lnSpc>
            </a:pPr>
            <a:r>
              <a:rPr lang="ko-KR" altLang="en-US" sz="105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이벤트 프로모션</a:t>
            </a:r>
            <a:r>
              <a:rPr lang="en-US" altLang="ko-KR" sz="105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05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전체</a:t>
            </a:r>
            <a:r>
              <a:rPr lang="en-US" altLang="ko-KR" sz="105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sz="3600" b="1" u="sng" dirty="0">
              <a:solidFill>
                <a:schemeClr val="accent2"/>
              </a:solidFill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3134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5A4BE8-6608-4762-8098-C6C34F0AB1E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E883D3-9DF9-4CD4-816D-ED03E3F94793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DA2155F3-988B-4CEE-80D7-8CC5730AA8E1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34A7C3E5-07E5-4515-AC33-CA9C22F92B91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00E2BCB-3DC2-41D4-A68F-1142671B1BD2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89FBA60B-1AAB-4830-96CB-7AFBD0B98D64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86D6D64-645B-4501-A30E-9E03EE969327}"/>
              </a:ext>
            </a:extLst>
          </p:cNvPr>
          <p:cNvSpPr txBox="1"/>
          <p:nvPr/>
        </p:nvSpPr>
        <p:spPr>
          <a:xfrm>
            <a:off x="4173531" y="424128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메인페이지</a:t>
            </a:r>
            <a:r>
              <a:rPr lang="en-US" altLang="ko-KR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공통</a:t>
            </a:r>
            <a:r>
              <a:rPr lang="en-US" altLang="ko-KR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21BE9D87-1A3A-4419-A5C0-3A998FE1C003}"/>
              </a:ext>
            </a:extLst>
          </p:cNvPr>
          <p:cNvSpPr/>
          <p:nvPr/>
        </p:nvSpPr>
        <p:spPr>
          <a:xfrm>
            <a:off x="3489317" y="419377"/>
            <a:ext cx="6254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1.0</a:t>
            </a:r>
            <a:endParaRPr lang="ko-KR" altLang="en-US" b="1" dirty="0">
              <a:solidFill>
                <a:srgbClr val="324353"/>
              </a:solidFill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5DC078FE-BE86-4A59-B04E-D136C9F8A206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슬라이드 번호 개체 틀 16">
            <a:extLst>
              <a:ext uri="{FF2B5EF4-FFF2-40B4-BE49-F238E27FC236}">
                <a16:creationId xmlns:a16="http://schemas.microsoft.com/office/drawing/2014/main" id="{3BD87004-91C9-4730-A269-5593965669A5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12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5" name="Rectangle 180">
            <a:extLst>
              <a:ext uri="{FF2B5EF4-FFF2-40B4-BE49-F238E27FC236}">
                <a16:creationId xmlns:a16="http://schemas.microsoft.com/office/drawing/2014/main" id="{F01EE0E8-A02C-479B-B027-D7DFCE7EA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A894E8A2-5A5E-4D3D-9857-BAD8616D1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043B028B-44A5-4DEF-8528-57D7E00C2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9DAE90FE-F7B0-4595-A632-89B3FBD1950F}"/>
              </a:ext>
            </a:extLst>
          </p:cNvPr>
          <p:cNvCxnSpPr>
            <a:cxnSpLocks/>
          </p:cNvCxnSpPr>
          <p:nvPr/>
        </p:nvCxnSpPr>
        <p:spPr>
          <a:xfrm>
            <a:off x="3377765" y="794636"/>
            <a:ext cx="315055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80C78811-FC79-41D0-ADA0-3B67FED91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A40BF91-992C-4DEA-A4F5-AEC89F829A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370" y="875864"/>
            <a:ext cx="5238750" cy="5191125"/>
          </a:xfrm>
          <a:prstGeom prst="rect">
            <a:avLst/>
          </a:prstGeom>
        </p:spPr>
      </p:pic>
      <p:sp>
        <p:nvSpPr>
          <p:cNvPr id="4" name="양쪽 중괄호 3">
            <a:extLst>
              <a:ext uri="{FF2B5EF4-FFF2-40B4-BE49-F238E27FC236}">
                <a16:creationId xmlns:a16="http://schemas.microsoft.com/office/drawing/2014/main" id="{57A5065E-A9D9-4B33-BD66-63A9F714694A}"/>
              </a:ext>
            </a:extLst>
          </p:cNvPr>
          <p:cNvSpPr/>
          <p:nvPr/>
        </p:nvSpPr>
        <p:spPr>
          <a:xfrm>
            <a:off x="298813" y="1870150"/>
            <a:ext cx="1658324" cy="665742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F0708-CBA6-4906-B177-4757CA779AC0}"/>
              </a:ext>
            </a:extLst>
          </p:cNvPr>
          <p:cNvSpPr txBox="1"/>
          <p:nvPr/>
        </p:nvSpPr>
        <p:spPr>
          <a:xfrm>
            <a:off x="498322" y="1995272"/>
            <a:ext cx="12593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팀 구성원 소개 페이지로 이동</a:t>
            </a:r>
          </a:p>
        </p:txBody>
      </p:sp>
      <p:sp>
        <p:nvSpPr>
          <p:cNvPr id="23" name="양쪽 중괄호 22">
            <a:extLst>
              <a:ext uri="{FF2B5EF4-FFF2-40B4-BE49-F238E27FC236}">
                <a16:creationId xmlns:a16="http://schemas.microsoft.com/office/drawing/2014/main" id="{F245FE0E-FA06-4EEC-AB46-1C9653285E7F}"/>
              </a:ext>
            </a:extLst>
          </p:cNvPr>
          <p:cNvSpPr/>
          <p:nvPr/>
        </p:nvSpPr>
        <p:spPr>
          <a:xfrm>
            <a:off x="298813" y="3614158"/>
            <a:ext cx="1658324" cy="863773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ED268DD-F8E8-47F3-B308-54FCE9705FF8}"/>
              </a:ext>
            </a:extLst>
          </p:cNvPr>
          <p:cNvSpPr txBox="1"/>
          <p:nvPr/>
        </p:nvSpPr>
        <p:spPr>
          <a:xfrm>
            <a:off x="498322" y="3739281"/>
            <a:ext cx="12593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주요페이지</a:t>
            </a:r>
            <a:r>
              <a:rPr lang="en-US" altLang="ko-KR" sz="1050" b="1" dirty="0">
                <a:solidFill>
                  <a:schemeClr val="accent2"/>
                </a:solidFill>
              </a:rPr>
              <a:t>_1</a:t>
            </a:r>
          </a:p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[</a:t>
            </a:r>
            <a:r>
              <a:rPr lang="ko-KR" altLang="en-US" sz="1050" b="1" dirty="0">
                <a:solidFill>
                  <a:schemeClr val="accent2"/>
                </a:solidFill>
              </a:rPr>
              <a:t>스터디 카페</a:t>
            </a:r>
            <a:r>
              <a:rPr lang="en-US" altLang="ko-KR" sz="1050" b="1" dirty="0">
                <a:solidFill>
                  <a:schemeClr val="accent2"/>
                </a:solidFill>
              </a:rPr>
              <a:t>] </a:t>
            </a:r>
            <a:r>
              <a:rPr lang="ko-KR" altLang="en-US" sz="1050" b="1" dirty="0">
                <a:solidFill>
                  <a:schemeClr val="accent2"/>
                </a:solidFill>
              </a:rPr>
              <a:t>목록 페이지로 이동</a:t>
            </a:r>
          </a:p>
        </p:txBody>
      </p:sp>
      <p:sp>
        <p:nvSpPr>
          <p:cNvPr id="29" name="양쪽 중괄호 28">
            <a:extLst>
              <a:ext uri="{FF2B5EF4-FFF2-40B4-BE49-F238E27FC236}">
                <a16:creationId xmlns:a16="http://schemas.microsoft.com/office/drawing/2014/main" id="{BADFDB15-825B-40A1-A4AB-46DC55220F5B}"/>
              </a:ext>
            </a:extLst>
          </p:cNvPr>
          <p:cNvSpPr/>
          <p:nvPr/>
        </p:nvSpPr>
        <p:spPr>
          <a:xfrm>
            <a:off x="7974825" y="3614158"/>
            <a:ext cx="1658324" cy="863773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384ACD-9DDD-4B9C-97FA-C6EF3E0B4BB0}"/>
              </a:ext>
            </a:extLst>
          </p:cNvPr>
          <p:cNvSpPr txBox="1"/>
          <p:nvPr/>
        </p:nvSpPr>
        <p:spPr>
          <a:xfrm>
            <a:off x="8174334" y="3739281"/>
            <a:ext cx="12593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주요페이지</a:t>
            </a:r>
            <a:r>
              <a:rPr lang="en-US" altLang="ko-KR" sz="1050" b="1" dirty="0">
                <a:solidFill>
                  <a:schemeClr val="accent2"/>
                </a:solidFill>
              </a:rPr>
              <a:t>_2</a:t>
            </a:r>
          </a:p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[</a:t>
            </a:r>
            <a:r>
              <a:rPr lang="ko-KR" altLang="en-US" sz="1050" b="1" dirty="0" err="1">
                <a:solidFill>
                  <a:schemeClr val="accent2"/>
                </a:solidFill>
              </a:rPr>
              <a:t>스투더</a:t>
            </a:r>
            <a:r>
              <a:rPr lang="en-US" altLang="ko-KR" sz="1050" b="1" dirty="0">
                <a:solidFill>
                  <a:schemeClr val="accent2"/>
                </a:solidFill>
              </a:rPr>
              <a:t>(</a:t>
            </a:r>
            <a:r>
              <a:rPr lang="ko-KR" altLang="en-US" sz="1050" b="1" dirty="0">
                <a:solidFill>
                  <a:schemeClr val="accent2"/>
                </a:solidFill>
              </a:rPr>
              <a:t>모임</a:t>
            </a:r>
            <a:r>
              <a:rPr lang="en-US" altLang="ko-KR" sz="1050" b="1" dirty="0">
                <a:solidFill>
                  <a:schemeClr val="accent2"/>
                </a:solidFill>
              </a:rPr>
              <a:t>)] </a:t>
            </a:r>
            <a:r>
              <a:rPr lang="ko-KR" altLang="en-US" sz="1050" b="1" dirty="0">
                <a:solidFill>
                  <a:schemeClr val="accent2"/>
                </a:solidFill>
              </a:rPr>
              <a:t>목록 페이지로 이동</a:t>
            </a:r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E6BB03AB-9B17-4D8C-A07B-134FD082B1A9}"/>
              </a:ext>
            </a:extLst>
          </p:cNvPr>
          <p:cNvCxnSpPr>
            <a:cxnSpLocks/>
          </p:cNvCxnSpPr>
          <p:nvPr/>
        </p:nvCxnSpPr>
        <p:spPr>
          <a:xfrm flipV="1">
            <a:off x="2051860" y="1917032"/>
            <a:ext cx="1325905" cy="30440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9835DCB2-C5B2-4C47-83FE-77C1E3938D0B}"/>
              </a:ext>
            </a:extLst>
          </p:cNvPr>
          <p:cNvCxnSpPr>
            <a:cxnSpLocks/>
          </p:cNvCxnSpPr>
          <p:nvPr/>
        </p:nvCxnSpPr>
        <p:spPr>
          <a:xfrm flipV="1">
            <a:off x="2051860" y="3980071"/>
            <a:ext cx="787593" cy="420830"/>
          </a:xfrm>
          <a:prstGeom prst="bentConnector3">
            <a:avLst>
              <a:gd name="adj1" fmla="val 50001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D8821428-9914-43C2-BC5E-3BC3D4B04F9E}"/>
              </a:ext>
            </a:extLst>
          </p:cNvPr>
          <p:cNvCxnSpPr>
            <a:cxnSpLocks/>
          </p:cNvCxnSpPr>
          <p:nvPr/>
        </p:nvCxnSpPr>
        <p:spPr>
          <a:xfrm rot="10800000">
            <a:off x="6785104" y="4046045"/>
            <a:ext cx="1069038" cy="35485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223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5A4BE8-6608-4762-8098-C6C34F0AB1E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E883D3-9DF9-4CD4-816D-ED03E3F94793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DA2155F3-988B-4CEE-80D7-8CC5730AA8E1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34A7C3E5-07E5-4515-AC33-CA9C22F92B91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00E2BCB-3DC2-41D4-A68F-1142671B1BD2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89FBA60B-1AAB-4830-96CB-7AFBD0B98D64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86D6D64-645B-4501-A30E-9E03EE969327}"/>
              </a:ext>
            </a:extLst>
          </p:cNvPr>
          <p:cNvSpPr txBox="1"/>
          <p:nvPr/>
        </p:nvSpPr>
        <p:spPr>
          <a:xfrm>
            <a:off x="4173531" y="424128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사업자 번호 등록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21BE9D87-1A3A-4419-A5C0-3A998FE1C003}"/>
              </a:ext>
            </a:extLst>
          </p:cNvPr>
          <p:cNvSpPr/>
          <p:nvPr/>
        </p:nvSpPr>
        <p:spPr>
          <a:xfrm>
            <a:off x="3489317" y="419377"/>
            <a:ext cx="6254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2.0</a:t>
            </a:r>
            <a:endParaRPr lang="ko-KR" altLang="en-US" b="1" dirty="0">
              <a:solidFill>
                <a:srgbClr val="324353"/>
              </a:solidFill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5DC078FE-BE86-4A59-B04E-D136C9F8A206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슬라이드 번호 개체 틀 16">
            <a:extLst>
              <a:ext uri="{FF2B5EF4-FFF2-40B4-BE49-F238E27FC236}">
                <a16:creationId xmlns:a16="http://schemas.microsoft.com/office/drawing/2014/main" id="{3BD87004-91C9-4730-A269-5593965669A5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13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5" name="Rectangle 180">
            <a:extLst>
              <a:ext uri="{FF2B5EF4-FFF2-40B4-BE49-F238E27FC236}">
                <a16:creationId xmlns:a16="http://schemas.microsoft.com/office/drawing/2014/main" id="{F01EE0E8-A02C-479B-B027-D7DFCE7EA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A894E8A2-5A5E-4D3D-9857-BAD8616D1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043B028B-44A5-4DEF-8528-57D7E00C2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9DAE90FE-F7B0-4595-A632-89B3FBD1950F}"/>
              </a:ext>
            </a:extLst>
          </p:cNvPr>
          <p:cNvCxnSpPr>
            <a:cxnSpLocks/>
          </p:cNvCxnSpPr>
          <p:nvPr/>
        </p:nvCxnSpPr>
        <p:spPr>
          <a:xfrm>
            <a:off x="3377765" y="794636"/>
            <a:ext cx="315055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80C78811-FC79-41D0-ADA0-3B67FED91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21572E5-33B6-47F9-BA83-EB3F5591AFE7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550" y="1284910"/>
            <a:ext cx="4345200" cy="226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5AA21CB-8F18-46CD-8DB3-4B28B4229010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132" y="3950368"/>
            <a:ext cx="4345200" cy="2268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D501A18-0D4C-4EEC-8800-E6FC9CF50E12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94" y="3950368"/>
            <a:ext cx="4345200" cy="2268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C441A9E-3D1D-48C2-AE1F-7F61128AE370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94" y="1284910"/>
            <a:ext cx="4345200" cy="2268000"/>
          </a:xfrm>
          <a:prstGeom prst="rect">
            <a:avLst/>
          </a:prstGeom>
        </p:spPr>
      </p:pic>
      <p:sp>
        <p:nvSpPr>
          <p:cNvPr id="40" name="양쪽 중괄호 39">
            <a:extLst>
              <a:ext uri="{FF2B5EF4-FFF2-40B4-BE49-F238E27FC236}">
                <a16:creationId xmlns:a16="http://schemas.microsoft.com/office/drawing/2014/main" id="{7D93B2BB-4E90-4D9C-B931-25C980602C14}"/>
              </a:ext>
            </a:extLst>
          </p:cNvPr>
          <p:cNvSpPr/>
          <p:nvPr/>
        </p:nvSpPr>
        <p:spPr>
          <a:xfrm>
            <a:off x="603948" y="882628"/>
            <a:ext cx="8499947" cy="338518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4C009AF-0119-4878-A4A4-066EA71967D0}"/>
              </a:ext>
            </a:extLst>
          </p:cNvPr>
          <p:cNvSpPr txBox="1"/>
          <p:nvPr/>
        </p:nvSpPr>
        <p:spPr>
          <a:xfrm>
            <a:off x="1721779" y="917234"/>
            <a:ext cx="645472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2">
                    <a:lumMod val="75000"/>
                  </a:schemeClr>
                </a:solidFill>
              </a:rPr>
              <a:t>[</a:t>
            </a:r>
            <a:r>
              <a:rPr lang="ko-KR" altLang="en-US" sz="1050" b="1" dirty="0">
                <a:solidFill>
                  <a:schemeClr val="bg2">
                    <a:lumMod val="75000"/>
                  </a:schemeClr>
                </a:solidFill>
              </a:rPr>
              <a:t>생략된 흐름</a:t>
            </a:r>
            <a:r>
              <a:rPr lang="en-US" altLang="ko-KR" sz="1050" b="1" dirty="0">
                <a:solidFill>
                  <a:schemeClr val="bg2">
                    <a:lumMod val="75000"/>
                  </a:schemeClr>
                </a:solidFill>
              </a:rPr>
              <a:t>]</a:t>
            </a:r>
            <a:r>
              <a:rPr lang="en-US" altLang="ko-KR" sz="1050" b="1" dirty="0">
                <a:solidFill>
                  <a:schemeClr val="accent2"/>
                </a:solidFill>
              </a:rPr>
              <a:t>  </a:t>
            </a:r>
            <a:r>
              <a:rPr lang="ko-KR" altLang="en-US" sz="1050" b="1" dirty="0" err="1">
                <a:solidFill>
                  <a:schemeClr val="accent2"/>
                </a:solidFill>
              </a:rPr>
              <a:t>메인페이지</a:t>
            </a:r>
            <a:r>
              <a:rPr lang="ko-KR" altLang="en-US" sz="1050" b="1" dirty="0">
                <a:solidFill>
                  <a:schemeClr val="accent2"/>
                </a:solidFill>
              </a:rPr>
              <a:t> </a:t>
            </a:r>
            <a:r>
              <a:rPr lang="en-US" altLang="ko-KR" sz="1050" b="1" dirty="0">
                <a:solidFill>
                  <a:schemeClr val="accent2"/>
                </a:solidFill>
              </a:rPr>
              <a:t>– </a:t>
            </a:r>
            <a:r>
              <a:rPr lang="ko-KR" altLang="en-US" sz="1050" b="1" dirty="0">
                <a:solidFill>
                  <a:schemeClr val="accent2"/>
                </a:solidFill>
              </a:rPr>
              <a:t>사업자 로그인 </a:t>
            </a:r>
            <a:r>
              <a:rPr lang="en-US" altLang="ko-KR" sz="1050" b="1" dirty="0">
                <a:solidFill>
                  <a:schemeClr val="accent2"/>
                </a:solidFill>
              </a:rPr>
              <a:t>– </a:t>
            </a:r>
            <a:r>
              <a:rPr lang="ko-KR" altLang="en-US" sz="1050" b="1" dirty="0">
                <a:solidFill>
                  <a:schemeClr val="accent2"/>
                </a:solidFill>
              </a:rPr>
              <a:t>고객 </a:t>
            </a:r>
            <a:r>
              <a:rPr lang="en-US" altLang="ko-KR" sz="1050" b="1" dirty="0">
                <a:solidFill>
                  <a:schemeClr val="accent2"/>
                </a:solidFill>
              </a:rPr>
              <a:t>my page – </a:t>
            </a:r>
            <a:r>
              <a:rPr lang="ko-KR" altLang="en-US" sz="1050" b="1" dirty="0">
                <a:solidFill>
                  <a:schemeClr val="accent2"/>
                </a:solidFill>
              </a:rPr>
              <a:t>카페 개설</a:t>
            </a:r>
          </a:p>
        </p:txBody>
      </p:sp>
      <p:sp>
        <p:nvSpPr>
          <p:cNvPr id="49" name="양쪽 중괄호 48">
            <a:extLst>
              <a:ext uri="{FF2B5EF4-FFF2-40B4-BE49-F238E27FC236}">
                <a16:creationId xmlns:a16="http://schemas.microsoft.com/office/drawing/2014/main" id="{F542632F-1719-4C01-B1DE-B3B8ED3C222E}"/>
              </a:ext>
            </a:extLst>
          </p:cNvPr>
          <p:cNvSpPr/>
          <p:nvPr/>
        </p:nvSpPr>
        <p:spPr>
          <a:xfrm>
            <a:off x="3289808" y="2269035"/>
            <a:ext cx="2847136" cy="665742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04EC827-D543-4398-98A3-51255A189E08}"/>
              </a:ext>
            </a:extLst>
          </p:cNvPr>
          <p:cNvSpPr txBox="1"/>
          <p:nvPr/>
        </p:nvSpPr>
        <p:spPr>
          <a:xfrm>
            <a:off x="3668324" y="2474948"/>
            <a:ext cx="21620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애니메이션 효과</a:t>
            </a:r>
          </a:p>
        </p:txBody>
      </p:sp>
      <p:sp>
        <p:nvSpPr>
          <p:cNvPr id="70" name="양쪽 중괄호 69">
            <a:extLst>
              <a:ext uri="{FF2B5EF4-FFF2-40B4-BE49-F238E27FC236}">
                <a16:creationId xmlns:a16="http://schemas.microsoft.com/office/drawing/2014/main" id="{ED2B2C3F-3E4B-4C83-89D6-E3373E2620C2}"/>
              </a:ext>
            </a:extLst>
          </p:cNvPr>
          <p:cNvSpPr/>
          <p:nvPr/>
        </p:nvSpPr>
        <p:spPr>
          <a:xfrm>
            <a:off x="1051935" y="5756839"/>
            <a:ext cx="2847136" cy="665742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E7FE0CE-244E-433C-8FEC-D403F3C662BC}"/>
              </a:ext>
            </a:extLst>
          </p:cNvPr>
          <p:cNvSpPr txBox="1"/>
          <p:nvPr/>
        </p:nvSpPr>
        <p:spPr>
          <a:xfrm>
            <a:off x="1430451" y="5954731"/>
            <a:ext cx="21620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사업자 등록 번호 입력 받기 전</a:t>
            </a:r>
          </a:p>
        </p:txBody>
      </p:sp>
      <p:sp>
        <p:nvSpPr>
          <p:cNvPr id="72" name="양쪽 중괄호 71">
            <a:extLst>
              <a:ext uri="{FF2B5EF4-FFF2-40B4-BE49-F238E27FC236}">
                <a16:creationId xmlns:a16="http://schemas.microsoft.com/office/drawing/2014/main" id="{12A7940C-3A09-44EF-9338-F8D55C37E1FD}"/>
              </a:ext>
            </a:extLst>
          </p:cNvPr>
          <p:cNvSpPr/>
          <p:nvPr/>
        </p:nvSpPr>
        <p:spPr>
          <a:xfrm>
            <a:off x="5758428" y="5739174"/>
            <a:ext cx="2847136" cy="665742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F2179E6-A531-4F39-8109-9605432F8139}"/>
              </a:ext>
            </a:extLst>
          </p:cNvPr>
          <p:cNvSpPr txBox="1"/>
          <p:nvPr/>
        </p:nvSpPr>
        <p:spPr>
          <a:xfrm>
            <a:off x="6100961" y="5864296"/>
            <a:ext cx="216207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번호 입력 </a:t>
            </a:r>
            <a:endParaRPr lang="en-US" altLang="ko-KR" sz="1050" b="1" dirty="0">
              <a:solidFill>
                <a:schemeClr val="accent2"/>
              </a:solidFill>
            </a:endParaRPr>
          </a:p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(</a:t>
            </a:r>
            <a:r>
              <a:rPr lang="ko-KR" altLang="en-US" sz="1050" b="1" dirty="0">
                <a:solidFill>
                  <a:schemeClr val="accent2"/>
                </a:solidFill>
              </a:rPr>
              <a:t>유효성 검사 후 페이지 이동</a:t>
            </a:r>
            <a:r>
              <a:rPr lang="en-US" altLang="ko-KR" sz="1050" b="1" dirty="0">
                <a:solidFill>
                  <a:schemeClr val="accent2"/>
                </a:solidFill>
              </a:rPr>
              <a:t>)</a:t>
            </a:r>
            <a:endParaRPr lang="ko-KR" altLang="en-US" sz="105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094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5A4BE8-6608-4762-8098-C6C34F0AB1E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E883D3-9DF9-4CD4-816D-ED03E3F94793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DA2155F3-988B-4CEE-80D7-8CC5730AA8E1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34A7C3E5-07E5-4515-AC33-CA9C22F92B91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00E2BCB-3DC2-41D4-A68F-1142671B1BD2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89FBA60B-1AAB-4830-96CB-7AFBD0B98D64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86D6D64-645B-4501-A30E-9E03EE969327}"/>
              </a:ext>
            </a:extLst>
          </p:cNvPr>
          <p:cNvSpPr txBox="1"/>
          <p:nvPr/>
        </p:nvSpPr>
        <p:spPr>
          <a:xfrm>
            <a:off x="4342395" y="432944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카페 등록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21BE9D87-1A3A-4419-A5C0-3A998FE1C003}"/>
              </a:ext>
            </a:extLst>
          </p:cNvPr>
          <p:cNvSpPr/>
          <p:nvPr/>
        </p:nvSpPr>
        <p:spPr>
          <a:xfrm>
            <a:off x="3489317" y="419377"/>
            <a:ext cx="6254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2.1</a:t>
            </a:r>
            <a:endParaRPr lang="ko-KR" altLang="en-US" b="1" dirty="0">
              <a:solidFill>
                <a:srgbClr val="324353"/>
              </a:solidFill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5DC078FE-BE86-4A59-B04E-D136C9F8A206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슬라이드 번호 개체 틀 16">
            <a:extLst>
              <a:ext uri="{FF2B5EF4-FFF2-40B4-BE49-F238E27FC236}">
                <a16:creationId xmlns:a16="http://schemas.microsoft.com/office/drawing/2014/main" id="{3BD87004-91C9-4730-A269-5593965669A5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14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5" name="Rectangle 180">
            <a:extLst>
              <a:ext uri="{FF2B5EF4-FFF2-40B4-BE49-F238E27FC236}">
                <a16:creationId xmlns:a16="http://schemas.microsoft.com/office/drawing/2014/main" id="{F01EE0E8-A02C-479B-B027-D7DFCE7EA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A894E8A2-5A5E-4D3D-9857-BAD8616D1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043B028B-44A5-4DEF-8528-57D7E00C2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9DAE90FE-F7B0-4595-A632-89B3FBD1950F}"/>
              </a:ext>
            </a:extLst>
          </p:cNvPr>
          <p:cNvCxnSpPr>
            <a:cxnSpLocks/>
          </p:cNvCxnSpPr>
          <p:nvPr/>
        </p:nvCxnSpPr>
        <p:spPr>
          <a:xfrm>
            <a:off x="3377765" y="794636"/>
            <a:ext cx="315055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80C78811-FC79-41D0-ADA0-3B67FED91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  <p:sp>
        <p:nvSpPr>
          <p:cNvPr id="40" name="양쪽 중괄호 39">
            <a:extLst>
              <a:ext uri="{FF2B5EF4-FFF2-40B4-BE49-F238E27FC236}">
                <a16:creationId xmlns:a16="http://schemas.microsoft.com/office/drawing/2014/main" id="{7D93B2BB-4E90-4D9C-B931-25C980602C14}"/>
              </a:ext>
            </a:extLst>
          </p:cNvPr>
          <p:cNvSpPr/>
          <p:nvPr/>
        </p:nvSpPr>
        <p:spPr>
          <a:xfrm>
            <a:off x="603948" y="882628"/>
            <a:ext cx="8499947" cy="338518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4C009AF-0119-4878-A4A4-066EA71967D0}"/>
              </a:ext>
            </a:extLst>
          </p:cNvPr>
          <p:cNvSpPr txBox="1"/>
          <p:nvPr/>
        </p:nvSpPr>
        <p:spPr>
          <a:xfrm>
            <a:off x="1721779" y="917234"/>
            <a:ext cx="645472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2">
                    <a:lumMod val="75000"/>
                  </a:schemeClr>
                </a:solidFill>
              </a:rPr>
              <a:t>[</a:t>
            </a:r>
            <a:r>
              <a:rPr lang="ko-KR" altLang="en-US" sz="1050" b="1" dirty="0">
                <a:solidFill>
                  <a:schemeClr val="bg2">
                    <a:lumMod val="75000"/>
                  </a:schemeClr>
                </a:solidFill>
              </a:rPr>
              <a:t>전체 진행</a:t>
            </a:r>
            <a:r>
              <a:rPr lang="en-US" altLang="ko-KR" sz="1050" b="1" dirty="0">
                <a:solidFill>
                  <a:schemeClr val="bg2">
                    <a:lumMod val="75000"/>
                  </a:schemeClr>
                </a:solidFill>
              </a:rPr>
              <a:t>]</a:t>
            </a:r>
            <a:r>
              <a:rPr lang="en-US" altLang="ko-KR" sz="1050" b="1" dirty="0">
                <a:solidFill>
                  <a:schemeClr val="accent2"/>
                </a:solidFill>
              </a:rPr>
              <a:t>	</a:t>
            </a:r>
            <a:r>
              <a:rPr lang="ko-KR" altLang="en-US" sz="1050" b="1" dirty="0" err="1">
                <a:solidFill>
                  <a:schemeClr val="accent2"/>
                </a:solidFill>
              </a:rPr>
              <a:t>메인페이지</a:t>
            </a:r>
            <a:r>
              <a:rPr lang="ko-KR" altLang="en-US" sz="1050" b="1" dirty="0">
                <a:solidFill>
                  <a:schemeClr val="accent2"/>
                </a:solidFill>
              </a:rPr>
              <a:t> </a:t>
            </a:r>
            <a:r>
              <a:rPr lang="en-US" altLang="ko-KR" sz="1050" b="1" dirty="0">
                <a:solidFill>
                  <a:schemeClr val="accent2"/>
                </a:solidFill>
              </a:rPr>
              <a:t>– </a:t>
            </a:r>
            <a:r>
              <a:rPr lang="ko-KR" altLang="en-US" sz="1050" b="1" dirty="0">
                <a:solidFill>
                  <a:schemeClr val="accent2"/>
                </a:solidFill>
              </a:rPr>
              <a:t>사업자 로그인 </a:t>
            </a:r>
            <a:r>
              <a:rPr lang="en-US" altLang="ko-KR" sz="1050" b="1" dirty="0">
                <a:solidFill>
                  <a:schemeClr val="accent2"/>
                </a:solidFill>
              </a:rPr>
              <a:t>– </a:t>
            </a:r>
            <a:r>
              <a:rPr lang="ko-KR" altLang="en-US" sz="1050" b="1" dirty="0">
                <a:solidFill>
                  <a:schemeClr val="accent2"/>
                </a:solidFill>
              </a:rPr>
              <a:t>고객 </a:t>
            </a:r>
            <a:r>
              <a:rPr lang="en-US" altLang="ko-KR" sz="1050" b="1" dirty="0">
                <a:solidFill>
                  <a:schemeClr val="accent2"/>
                </a:solidFill>
              </a:rPr>
              <a:t>my page – </a:t>
            </a:r>
            <a:r>
              <a:rPr lang="ko-KR" altLang="en-US" sz="1050" b="1" dirty="0">
                <a:solidFill>
                  <a:schemeClr val="accent2"/>
                </a:solidFill>
              </a:rPr>
              <a:t>카페 개설 </a:t>
            </a:r>
            <a:r>
              <a:rPr lang="en-US" altLang="ko-KR" sz="1050" b="1" dirty="0">
                <a:solidFill>
                  <a:schemeClr val="accent2"/>
                </a:solidFill>
              </a:rPr>
              <a:t>– </a:t>
            </a:r>
            <a:r>
              <a:rPr lang="ko-KR" altLang="en-US" sz="1050" b="1" dirty="0">
                <a:solidFill>
                  <a:schemeClr val="accent2"/>
                </a:solidFill>
              </a:rPr>
              <a:t>사업자 등록번호 입력 </a:t>
            </a:r>
            <a:r>
              <a:rPr lang="en-US" altLang="ko-KR" sz="1050" b="1" dirty="0">
                <a:solidFill>
                  <a:schemeClr val="accent2"/>
                </a:solidFill>
              </a:rPr>
              <a:t>- </a:t>
            </a:r>
            <a:r>
              <a:rPr lang="ko-KR" altLang="en-US" sz="1050" b="1" dirty="0">
                <a:solidFill>
                  <a:schemeClr val="accent2"/>
                </a:solidFill>
              </a:rPr>
              <a:t>다음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843B7BF3-63F1-48CD-8C06-D743BA3B37A9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59" y="1554103"/>
            <a:ext cx="4345200" cy="2049796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8103D2DB-F79B-4700-B0E1-8E0179E3752E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524" y="1556344"/>
            <a:ext cx="4345200" cy="204979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08DD4F15-34DF-4054-8C0A-FC4BD006EEC7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402" y="4025020"/>
            <a:ext cx="4345200" cy="2049796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D5F65EB2-4B33-4125-B0D6-CC8CA9431C2F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94" y="4036336"/>
            <a:ext cx="4345200" cy="2049796"/>
          </a:xfrm>
          <a:prstGeom prst="rect">
            <a:avLst/>
          </a:prstGeom>
        </p:spPr>
      </p:pic>
      <p:sp>
        <p:nvSpPr>
          <p:cNvPr id="74" name="양쪽 중괄호 73">
            <a:extLst>
              <a:ext uri="{FF2B5EF4-FFF2-40B4-BE49-F238E27FC236}">
                <a16:creationId xmlns:a16="http://schemas.microsoft.com/office/drawing/2014/main" id="{97F37816-AF2F-43C0-8998-01EAA230EAD8}"/>
              </a:ext>
            </a:extLst>
          </p:cNvPr>
          <p:cNvSpPr/>
          <p:nvPr/>
        </p:nvSpPr>
        <p:spPr>
          <a:xfrm>
            <a:off x="4712477" y="2303367"/>
            <a:ext cx="502819" cy="257303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43D7344-3655-4FF1-AAEE-545B16D98711}"/>
              </a:ext>
            </a:extLst>
          </p:cNvPr>
          <p:cNvSpPr txBox="1"/>
          <p:nvPr/>
        </p:nvSpPr>
        <p:spPr>
          <a:xfrm>
            <a:off x="4758801" y="2303367"/>
            <a:ext cx="3818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1</a:t>
            </a:r>
            <a:endParaRPr lang="ko-KR" altLang="en-US" sz="1050" b="1" dirty="0">
              <a:solidFill>
                <a:schemeClr val="accent2"/>
              </a:solidFill>
            </a:endParaRPr>
          </a:p>
        </p:txBody>
      </p:sp>
      <p:sp>
        <p:nvSpPr>
          <p:cNvPr id="76" name="양쪽 중괄호 75">
            <a:extLst>
              <a:ext uri="{FF2B5EF4-FFF2-40B4-BE49-F238E27FC236}">
                <a16:creationId xmlns:a16="http://schemas.microsoft.com/office/drawing/2014/main" id="{8ACB339C-28B6-4902-A290-12517E1BD1DA}"/>
              </a:ext>
            </a:extLst>
          </p:cNvPr>
          <p:cNvSpPr/>
          <p:nvPr/>
        </p:nvSpPr>
        <p:spPr>
          <a:xfrm>
            <a:off x="3468921" y="2686172"/>
            <a:ext cx="3046419" cy="723517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E1DB248-B9D3-46A8-9554-AFDE2527F0F2}"/>
              </a:ext>
            </a:extLst>
          </p:cNvPr>
          <p:cNvSpPr txBox="1"/>
          <p:nvPr/>
        </p:nvSpPr>
        <p:spPr>
          <a:xfrm>
            <a:off x="3468922" y="2860277"/>
            <a:ext cx="30464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jQuery wizard.js</a:t>
            </a:r>
            <a:r>
              <a:rPr lang="ko-KR" altLang="en-US" sz="1050" b="1" dirty="0">
                <a:solidFill>
                  <a:schemeClr val="accent2"/>
                </a:solidFill>
              </a:rPr>
              <a:t>이용하여 전체 폼</a:t>
            </a:r>
            <a:r>
              <a:rPr lang="en-US" altLang="ko-KR" sz="1050" b="1" dirty="0">
                <a:solidFill>
                  <a:schemeClr val="accent2"/>
                </a:solidFill>
              </a:rPr>
              <a:t>(Form)</a:t>
            </a:r>
            <a:r>
              <a:rPr lang="ko-KR" altLang="en-US" sz="1050" b="1" dirty="0">
                <a:solidFill>
                  <a:schemeClr val="accent2"/>
                </a:solidFill>
              </a:rPr>
              <a:t> 구성 후</a:t>
            </a:r>
            <a:r>
              <a:rPr lang="en-US" altLang="ko-KR" sz="1050" b="1" dirty="0">
                <a:solidFill>
                  <a:schemeClr val="accent2"/>
                </a:solidFill>
              </a:rPr>
              <a:t>,</a:t>
            </a:r>
          </a:p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Dropzone.js </a:t>
            </a:r>
            <a:r>
              <a:rPr lang="ko-KR" altLang="en-US" sz="1050" b="1" dirty="0">
                <a:solidFill>
                  <a:schemeClr val="accent2"/>
                </a:solidFill>
              </a:rPr>
              <a:t>이용하여 사진 첨부 기능 추가</a:t>
            </a:r>
          </a:p>
        </p:txBody>
      </p:sp>
      <p:sp>
        <p:nvSpPr>
          <p:cNvPr id="78" name="양쪽 중괄호 77">
            <a:extLst>
              <a:ext uri="{FF2B5EF4-FFF2-40B4-BE49-F238E27FC236}">
                <a16:creationId xmlns:a16="http://schemas.microsoft.com/office/drawing/2014/main" id="{15F04138-2F27-4507-AF74-44992948100F}"/>
              </a:ext>
            </a:extLst>
          </p:cNvPr>
          <p:cNvSpPr/>
          <p:nvPr/>
        </p:nvSpPr>
        <p:spPr>
          <a:xfrm>
            <a:off x="4665051" y="4352487"/>
            <a:ext cx="502819" cy="257303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246E959-F697-4963-B595-267938215CBA}"/>
              </a:ext>
            </a:extLst>
          </p:cNvPr>
          <p:cNvSpPr txBox="1"/>
          <p:nvPr/>
        </p:nvSpPr>
        <p:spPr>
          <a:xfrm>
            <a:off x="4725543" y="4355874"/>
            <a:ext cx="3818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2</a:t>
            </a:r>
            <a:endParaRPr lang="ko-KR" altLang="en-US" sz="1050" b="1" dirty="0">
              <a:solidFill>
                <a:schemeClr val="accent2"/>
              </a:solidFill>
            </a:endParaRPr>
          </a:p>
        </p:txBody>
      </p:sp>
      <p:sp>
        <p:nvSpPr>
          <p:cNvPr id="80" name="양쪽 중괄호 79">
            <a:extLst>
              <a:ext uri="{FF2B5EF4-FFF2-40B4-BE49-F238E27FC236}">
                <a16:creationId xmlns:a16="http://schemas.microsoft.com/office/drawing/2014/main" id="{570A12F7-E407-4662-B30E-6B3C7FCF9337}"/>
              </a:ext>
            </a:extLst>
          </p:cNvPr>
          <p:cNvSpPr/>
          <p:nvPr/>
        </p:nvSpPr>
        <p:spPr>
          <a:xfrm>
            <a:off x="1761691" y="4639710"/>
            <a:ext cx="2847136" cy="665742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19BE072-E084-40C3-A9CC-7042B4FAB215}"/>
              </a:ext>
            </a:extLst>
          </p:cNvPr>
          <p:cNvSpPr txBox="1"/>
          <p:nvPr/>
        </p:nvSpPr>
        <p:spPr>
          <a:xfrm>
            <a:off x="1946466" y="4842164"/>
            <a:ext cx="247758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* Form</a:t>
            </a:r>
            <a:r>
              <a:rPr lang="ko-KR" altLang="en-US" sz="1050" b="1" dirty="0">
                <a:solidFill>
                  <a:schemeClr val="accent2"/>
                </a:solidFill>
              </a:rPr>
              <a:t>태그 </a:t>
            </a:r>
            <a:r>
              <a:rPr lang="ko-KR" altLang="en-US" sz="1050" b="1" dirty="0" err="1">
                <a:solidFill>
                  <a:schemeClr val="accent2"/>
                </a:solidFill>
              </a:rPr>
              <a:t>여러개로</a:t>
            </a:r>
            <a:r>
              <a:rPr lang="ko-KR" altLang="en-US" sz="1050" b="1" dirty="0">
                <a:solidFill>
                  <a:schemeClr val="accent2"/>
                </a:solidFill>
              </a:rPr>
              <a:t> 데이터테이블에 맞춰 </a:t>
            </a:r>
            <a:r>
              <a:rPr lang="ko-KR" altLang="en-US" sz="1050" b="1" dirty="0" err="1">
                <a:solidFill>
                  <a:schemeClr val="accent2"/>
                </a:solidFill>
              </a:rPr>
              <a:t>입력받도록</a:t>
            </a:r>
            <a:r>
              <a:rPr lang="ko-KR" altLang="en-US" sz="1050" b="1" dirty="0">
                <a:solidFill>
                  <a:schemeClr val="accent2"/>
                </a:solidFill>
              </a:rPr>
              <a:t> 설계</a:t>
            </a:r>
          </a:p>
        </p:txBody>
      </p:sp>
      <p:sp>
        <p:nvSpPr>
          <p:cNvPr id="82" name="양쪽 중괄호 81">
            <a:extLst>
              <a:ext uri="{FF2B5EF4-FFF2-40B4-BE49-F238E27FC236}">
                <a16:creationId xmlns:a16="http://schemas.microsoft.com/office/drawing/2014/main" id="{43910349-C7DA-4CC3-A258-66637BE7AE39}"/>
              </a:ext>
            </a:extLst>
          </p:cNvPr>
          <p:cNvSpPr/>
          <p:nvPr/>
        </p:nvSpPr>
        <p:spPr>
          <a:xfrm>
            <a:off x="6564218" y="5500456"/>
            <a:ext cx="2847136" cy="665742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81399A9-591C-4C9F-AC21-717A13D7C3E3}"/>
              </a:ext>
            </a:extLst>
          </p:cNvPr>
          <p:cNvSpPr txBox="1"/>
          <p:nvPr/>
        </p:nvSpPr>
        <p:spPr>
          <a:xfrm>
            <a:off x="6941825" y="5544786"/>
            <a:ext cx="216207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20" b="1" dirty="0">
                <a:solidFill>
                  <a:schemeClr val="accent2"/>
                </a:solidFill>
              </a:rPr>
              <a:t>체크박스 기능</a:t>
            </a:r>
            <a:endParaRPr lang="en-US" altLang="ko-KR" sz="1020" b="1" dirty="0">
              <a:solidFill>
                <a:schemeClr val="accent2"/>
              </a:solidFill>
            </a:endParaRPr>
          </a:p>
          <a:p>
            <a:pPr algn="ctr"/>
            <a:r>
              <a:rPr lang="en-US" altLang="ko-KR" sz="1020" b="1" dirty="0">
                <a:solidFill>
                  <a:schemeClr val="accent2"/>
                </a:solidFill>
              </a:rPr>
              <a:t>(</a:t>
            </a:r>
            <a:r>
              <a:rPr lang="ko-KR" altLang="en-US" sz="1020" b="1" dirty="0">
                <a:solidFill>
                  <a:schemeClr val="accent2"/>
                </a:solidFill>
              </a:rPr>
              <a:t>입력 개수 제한</a:t>
            </a:r>
            <a:r>
              <a:rPr lang="en-US" altLang="ko-KR" sz="1020" b="1" dirty="0">
                <a:solidFill>
                  <a:schemeClr val="accent2"/>
                </a:solidFill>
              </a:rPr>
              <a:t>, confirm</a:t>
            </a:r>
            <a:r>
              <a:rPr lang="ko-KR" altLang="en-US" sz="1020" b="1" dirty="0">
                <a:solidFill>
                  <a:schemeClr val="accent2"/>
                </a:solidFill>
              </a:rPr>
              <a:t>창의 결과값에 따라  활성</a:t>
            </a:r>
            <a:r>
              <a:rPr lang="en-US" altLang="ko-KR" sz="1020" b="1" dirty="0">
                <a:solidFill>
                  <a:schemeClr val="accent2"/>
                </a:solidFill>
              </a:rPr>
              <a:t>/</a:t>
            </a:r>
            <a:r>
              <a:rPr lang="ko-KR" altLang="en-US" sz="1020" b="1" dirty="0">
                <a:solidFill>
                  <a:schemeClr val="accent2"/>
                </a:solidFill>
              </a:rPr>
              <a:t>비활성화 </a:t>
            </a:r>
            <a:r>
              <a:rPr lang="en-US" altLang="ko-KR" sz="1020" b="1" dirty="0">
                <a:solidFill>
                  <a:schemeClr val="accent2"/>
                </a:solidFill>
              </a:rPr>
              <a:t>) </a:t>
            </a:r>
            <a:endParaRPr lang="ko-KR" altLang="en-US" sz="102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676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5A4BE8-6608-4762-8098-C6C34F0AB1E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E883D3-9DF9-4CD4-816D-ED03E3F94793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DA2155F3-988B-4CEE-80D7-8CC5730AA8E1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34A7C3E5-07E5-4515-AC33-CA9C22F92B91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00E2BCB-3DC2-41D4-A68F-1142671B1BD2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89FBA60B-1AAB-4830-96CB-7AFBD0B98D64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86D6D64-645B-4501-A30E-9E03EE969327}"/>
              </a:ext>
            </a:extLst>
          </p:cNvPr>
          <p:cNvSpPr txBox="1"/>
          <p:nvPr/>
        </p:nvSpPr>
        <p:spPr>
          <a:xfrm>
            <a:off x="4342395" y="432944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카페 등록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21BE9D87-1A3A-4419-A5C0-3A998FE1C003}"/>
              </a:ext>
            </a:extLst>
          </p:cNvPr>
          <p:cNvSpPr/>
          <p:nvPr/>
        </p:nvSpPr>
        <p:spPr>
          <a:xfrm>
            <a:off x="3489317" y="419377"/>
            <a:ext cx="6254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2.2</a:t>
            </a:r>
            <a:endParaRPr lang="ko-KR" altLang="en-US" b="1" dirty="0">
              <a:solidFill>
                <a:srgbClr val="324353"/>
              </a:solidFill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5DC078FE-BE86-4A59-B04E-D136C9F8A206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슬라이드 번호 개체 틀 16">
            <a:extLst>
              <a:ext uri="{FF2B5EF4-FFF2-40B4-BE49-F238E27FC236}">
                <a16:creationId xmlns:a16="http://schemas.microsoft.com/office/drawing/2014/main" id="{3BD87004-91C9-4730-A269-5593965669A5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15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5" name="Rectangle 180">
            <a:extLst>
              <a:ext uri="{FF2B5EF4-FFF2-40B4-BE49-F238E27FC236}">
                <a16:creationId xmlns:a16="http://schemas.microsoft.com/office/drawing/2014/main" id="{F01EE0E8-A02C-479B-B027-D7DFCE7EA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A894E8A2-5A5E-4D3D-9857-BAD8616D1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043B028B-44A5-4DEF-8528-57D7E00C2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9DAE90FE-F7B0-4595-A632-89B3FBD1950F}"/>
              </a:ext>
            </a:extLst>
          </p:cNvPr>
          <p:cNvCxnSpPr>
            <a:cxnSpLocks/>
          </p:cNvCxnSpPr>
          <p:nvPr/>
        </p:nvCxnSpPr>
        <p:spPr>
          <a:xfrm>
            <a:off x="3377765" y="794636"/>
            <a:ext cx="315055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80C78811-FC79-41D0-ADA0-3B67FED91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B808657-FA05-4EB6-BB2A-DF04A861A3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402" y="4001612"/>
            <a:ext cx="4345200" cy="206150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E99E144-E656-4C8C-9FD8-809349206D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94" y="1016849"/>
            <a:ext cx="4345200" cy="204979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22018D8-EBCD-4BBF-9A0D-87B95F82D4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94" y="4001612"/>
            <a:ext cx="4345200" cy="204979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15A1009-4A8B-4EE2-9138-BCDF2B624D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402" y="1012963"/>
            <a:ext cx="4345200" cy="2049796"/>
          </a:xfrm>
          <a:prstGeom prst="rect">
            <a:avLst/>
          </a:prstGeom>
        </p:spPr>
      </p:pic>
      <p:sp>
        <p:nvSpPr>
          <p:cNvPr id="49" name="양쪽 중괄호 48">
            <a:extLst>
              <a:ext uri="{FF2B5EF4-FFF2-40B4-BE49-F238E27FC236}">
                <a16:creationId xmlns:a16="http://schemas.microsoft.com/office/drawing/2014/main" id="{D004A1F1-59E9-49D6-A122-405F6CBD3806}"/>
              </a:ext>
            </a:extLst>
          </p:cNvPr>
          <p:cNvSpPr/>
          <p:nvPr/>
        </p:nvSpPr>
        <p:spPr>
          <a:xfrm>
            <a:off x="381428" y="872651"/>
            <a:ext cx="502819" cy="257303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5B1DF24-AD1F-42E1-A14D-764932B0098A}"/>
              </a:ext>
            </a:extLst>
          </p:cNvPr>
          <p:cNvSpPr txBox="1"/>
          <p:nvPr/>
        </p:nvSpPr>
        <p:spPr>
          <a:xfrm>
            <a:off x="441920" y="876038"/>
            <a:ext cx="3818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3</a:t>
            </a:r>
            <a:endParaRPr lang="ko-KR" altLang="en-US" sz="1050" b="1" dirty="0">
              <a:solidFill>
                <a:schemeClr val="accent2"/>
              </a:solidFill>
            </a:endParaRPr>
          </a:p>
        </p:txBody>
      </p:sp>
      <p:sp>
        <p:nvSpPr>
          <p:cNvPr id="52" name="양쪽 중괄호 51">
            <a:extLst>
              <a:ext uri="{FF2B5EF4-FFF2-40B4-BE49-F238E27FC236}">
                <a16:creationId xmlns:a16="http://schemas.microsoft.com/office/drawing/2014/main" id="{6EE92408-7459-4A37-91C3-C0833D09D057}"/>
              </a:ext>
            </a:extLst>
          </p:cNvPr>
          <p:cNvSpPr/>
          <p:nvPr/>
        </p:nvSpPr>
        <p:spPr>
          <a:xfrm>
            <a:off x="5147686" y="869264"/>
            <a:ext cx="502819" cy="257303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CE23C06-816C-4533-862D-4632EE09E05D}"/>
              </a:ext>
            </a:extLst>
          </p:cNvPr>
          <p:cNvSpPr txBox="1"/>
          <p:nvPr/>
        </p:nvSpPr>
        <p:spPr>
          <a:xfrm>
            <a:off x="5208178" y="872651"/>
            <a:ext cx="3818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4</a:t>
            </a:r>
            <a:endParaRPr lang="ko-KR" altLang="en-US" sz="1050" b="1" dirty="0">
              <a:solidFill>
                <a:schemeClr val="accent2"/>
              </a:solidFill>
            </a:endParaRPr>
          </a:p>
        </p:txBody>
      </p:sp>
      <p:sp>
        <p:nvSpPr>
          <p:cNvPr id="58" name="양쪽 중괄호 57">
            <a:extLst>
              <a:ext uri="{FF2B5EF4-FFF2-40B4-BE49-F238E27FC236}">
                <a16:creationId xmlns:a16="http://schemas.microsoft.com/office/drawing/2014/main" id="{683D96E7-0368-40FF-9D76-B494361F4A87}"/>
              </a:ext>
            </a:extLst>
          </p:cNvPr>
          <p:cNvSpPr/>
          <p:nvPr/>
        </p:nvSpPr>
        <p:spPr>
          <a:xfrm>
            <a:off x="4705361" y="3648435"/>
            <a:ext cx="502819" cy="257303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64F2DBC-FC8D-46E6-9675-E418F4F03DD8}"/>
              </a:ext>
            </a:extLst>
          </p:cNvPr>
          <p:cNvSpPr txBox="1"/>
          <p:nvPr/>
        </p:nvSpPr>
        <p:spPr>
          <a:xfrm>
            <a:off x="4765853" y="3651822"/>
            <a:ext cx="3818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5</a:t>
            </a:r>
            <a:endParaRPr lang="ko-KR" altLang="en-US" sz="1050" b="1" dirty="0">
              <a:solidFill>
                <a:schemeClr val="accent2"/>
              </a:solidFill>
            </a:endParaRPr>
          </a:p>
        </p:txBody>
      </p:sp>
      <p:sp>
        <p:nvSpPr>
          <p:cNvPr id="16" name="말풍선: 사각형 15">
            <a:extLst>
              <a:ext uri="{FF2B5EF4-FFF2-40B4-BE49-F238E27FC236}">
                <a16:creationId xmlns:a16="http://schemas.microsoft.com/office/drawing/2014/main" id="{D92A1886-EA19-43DC-8DCC-0CA52503E65E}"/>
              </a:ext>
            </a:extLst>
          </p:cNvPr>
          <p:cNvSpPr/>
          <p:nvPr/>
        </p:nvSpPr>
        <p:spPr>
          <a:xfrm>
            <a:off x="1732547" y="3905738"/>
            <a:ext cx="1556085" cy="457715"/>
          </a:xfrm>
          <a:prstGeom prst="wedgeRectCallout">
            <a:avLst>
              <a:gd name="adj1" fmla="val -8462"/>
              <a:gd name="adj2" fmla="val 76519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말풍선: 사각형 62">
            <a:extLst>
              <a:ext uri="{FF2B5EF4-FFF2-40B4-BE49-F238E27FC236}">
                <a16:creationId xmlns:a16="http://schemas.microsoft.com/office/drawing/2014/main" id="{048C9F48-2A6F-4E19-8639-1DB91A377F77}"/>
              </a:ext>
            </a:extLst>
          </p:cNvPr>
          <p:cNvSpPr/>
          <p:nvPr/>
        </p:nvSpPr>
        <p:spPr>
          <a:xfrm>
            <a:off x="7064732" y="4926870"/>
            <a:ext cx="516539" cy="272842"/>
          </a:xfrm>
          <a:prstGeom prst="wedgeRectCallout">
            <a:avLst>
              <a:gd name="adj1" fmla="val -8462"/>
              <a:gd name="adj2" fmla="val 76519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양쪽 중괄호 64">
            <a:extLst>
              <a:ext uri="{FF2B5EF4-FFF2-40B4-BE49-F238E27FC236}">
                <a16:creationId xmlns:a16="http://schemas.microsoft.com/office/drawing/2014/main" id="{34A6E5C6-2201-4088-B282-4ACDC2BDFECB}"/>
              </a:ext>
            </a:extLst>
          </p:cNvPr>
          <p:cNvSpPr/>
          <p:nvPr/>
        </p:nvSpPr>
        <p:spPr>
          <a:xfrm>
            <a:off x="884247" y="5577381"/>
            <a:ext cx="1273416" cy="665742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40C63CB-6DB8-40D8-910B-28AE45F84265}"/>
              </a:ext>
            </a:extLst>
          </p:cNvPr>
          <p:cNvSpPr txBox="1"/>
          <p:nvPr/>
        </p:nvSpPr>
        <p:spPr>
          <a:xfrm>
            <a:off x="310171" y="5779835"/>
            <a:ext cx="24775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유효성 검사</a:t>
            </a:r>
          </a:p>
        </p:txBody>
      </p:sp>
      <p:sp>
        <p:nvSpPr>
          <p:cNvPr id="70" name="양쪽 중괄호 69">
            <a:extLst>
              <a:ext uri="{FF2B5EF4-FFF2-40B4-BE49-F238E27FC236}">
                <a16:creationId xmlns:a16="http://schemas.microsoft.com/office/drawing/2014/main" id="{1C5813FD-F37F-440B-8018-6E45C746A944}"/>
              </a:ext>
            </a:extLst>
          </p:cNvPr>
          <p:cNvSpPr/>
          <p:nvPr/>
        </p:nvSpPr>
        <p:spPr>
          <a:xfrm>
            <a:off x="6503593" y="3861627"/>
            <a:ext cx="2847136" cy="665742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6D9A268-B104-492E-BF9E-85C220A0D78A}"/>
              </a:ext>
            </a:extLst>
          </p:cNvPr>
          <p:cNvSpPr txBox="1"/>
          <p:nvPr/>
        </p:nvSpPr>
        <p:spPr>
          <a:xfrm>
            <a:off x="6688368" y="3983871"/>
            <a:ext cx="247758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Ajax</a:t>
            </a:r>
            <a:r>
              <a:rPr lang="ko-KR" altLang="en-US" sz="1050" b="1" dirty="0">
                <a:solidFill>
                  <a:schemeClr val="accent2"/>
                </a:solidFill>
              </a:rPr>
              <a:t>를 통해 데이터 입력이 모두 성공</a:t>
            </a:r>
            <a:r>
              <a:rPr lang="en-US" altLang="ko-KR" sz="1050" b="1" dirty="0">
                <a:solidFill>
                  <a:schemeClr val="accent2"/>
                </a:solidFill>
              </a:rPr>
              <a:t>, </a:t>
            </a:r>
            <a:r>
              <a:rPr lang="ko-KR" altLang="en-US" sz="1050" b="1" dirty="0">
                <a:solidFill>
                  <a:schemeClr val="accent2"/>
                </a:solidFill>
              </a:rPr>
              <a:t>확인 페이지 </a:t>
            </a:r>
            <a:r>
              <a:rPr lang="en-US" altLang="ko-KR" sz="1050" b="1" dirty="0">
                <a:solidFill>
                  <a:schemeClr val="accent2"/>
                </a:solidFill>
              </a:rPr>
              <a:t>– </a:t>
            </a:r>
            <a:r>
              <a:rPr lang="en-US" altLang="ko-KR" sz="1050" b="1" dirty="0" err="1">
                <a:solidFill>
                  <a:schemeClr val="accent2"/>
                </a:solidFill>
              </a:rPr>
              <a:t>mypage</a:t>
            </a:r>
            <a:r>
              <a:rPr lang="en-US" altLang="ko-KR" sz="1050" b="1" dirty="0">
                <a:solidFill>
                  <a:schemeClr val="accent2"/>
                </a:solidFill>
              </a:rPr>
              <a:t> </a:t>
            </a:r>
            <a:r>
              <a:rPr lang="ko-KR" altLang="en-US" sz="1050" b="1" dirty="0">
                <a:solidFill>
                  <a:schemeClr val="accent2"/>
                </a:solidFill>
              </a:rPr>
              <a:t>버튼 </a:t>
            </a:r>
            <a:r>
              <a:rPr lang="ko-KR" altLang="en-US" sz="1050" b="1" dirty="0" err="1">
                <a:solidFill>
                  <a:schemeClr val="accent2"/>
                </a:solidFill>
              </a:rPr>
              <a:t>클릭시</a:t>
            </a:r>
            <a:r>
              <a:rPr lang="ko-KR" altLang="en-US" sz="1050" b="1" dirty="0">
                <a:solidFill>
                  <a:schemeClr val="accent2"/>
                </a:solidFill>
              </a:rPr>
              <a:t> 이동</a:t>
            </a:r>
          </a:p>
        </p:txBody>
      </p:sp>
      <p:sp>
        <p:nvSpPr>
          <p:cNvPr id="72" name="양쪽 중괄호 71">
            <a:extLst>
              <a:ext uri="{FF2B5EF4-FFF2-40B4-BE49-F238E27FC236}">
                <a16:creationId xmlns:a16="http://schemas.microsoft.com/office/drawing/2014/main" id="{3C0E25DA-1A2E-4918-8EB5-995E0B5002EE}"/>
              </a:ext>
            </a:extLst>
          </p:cNvPr>
          <p:cNvSpPr/>
          <p:nvPr/>
        </p:nvSpPr>
        <p:spPr>
          <a:xfrm>
            <a:off x="125396" y="2705723"/>
            <a:ext cx="2847136" cy="665742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551465E-BD9B-494B-9A90-33D08967C502}"/>
              </a:ext>
            </a:extLst>
          </p:cNvPr>
          <p:cNvSpPr txBox="1"/>
          <p:nvPr/>
        </p:nvSpPr>
        <p:spPr>
          <a:xfrm>
            <a:off x="310171" y="2868072"/>
            <a:ext cx="247758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(+), (-) </a:t>
            </a:r>
            <a:r>
              <a:rPr lang="ko-KR" altLang="en-US" sz="1050" b="1" dirty="0">
                <a:solidFill>
                  <a:schemeClr val="accent2"/>
                </a:solidFill>
              </a:rPr>
              <a:t>버튼을 눌러 </a:t>
            </a:r>
            <a:endParaRPr lang="en-US" altLang="ko-KR" sz="1050" b="1" dirty="0">
              <a:solidFill>
                <a:schemeClr val="accent2"/>
              </a:solidFill>
            </a:endParaRPr>
          </a:p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커스터마이징 기능 구현</a:t>
            </a:r>
          </a:p>
        </p:txBody>
      </p:sp>
      <p:sp>
        <p:nvSpPr>
          <p:cNvPr id="90" name="양쪽 중괄호 89">
            <a:extLst>
              <a:ext uri="{FF2B5EF4-FFF2-40B4-BE49-F238E27FC236}">
                <a16:creationId xmlns:a16="http://schemas.microsoft.com/office/drawing/2014/main" id="{319D4CE6-FFC9-404B-9F3F-E3F688210C7F}"/>
              </a:ext>
            </a:extLst>
          </p:cNvPr>
          <p:cNvSpPr/>
          <p:nvPr/>
        </p:nvSpPr>
        <p:spPr>
          <a:xfrm>
            <a:off x="6688368" y="1758777"/>
            <a:ext cx="2874648" cy="728659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B51EDB6-C2D3-4FDF-990D-75A7C8F246D5}"/>
              </a:ext>
            </a:extLst>
          </p:cNvPr>
          <p:cNvSpPr txBox="1"/>
          <p:nvPr/>
        </p:nvSpPr>
        <p:spPr>
          <a:xfrm>
            <a:off x="6873144" y="1748779"/>
            <a:ext cx="24775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이용수칙</a:t>
            </a:r>
            <a:r>
              <a:rPr lang="en-US" altLang="ko-KR" sz="1050" b="1" dirty="0">
                <a:solidFill>
                  <a:schemeClr val="accent2"/>
                </a:solidFill>
              </a:rPr>
              <a:t>/ </a:t>
            </a:r>
            <a:r>
              <a:rPr lang="ko-KR" altLang="en-US" sz="1050" b="1" dirty="0">
                <a:solidFill>
                  <a:schemeClr val="accent2"/>
                </a:solidFill>
              </a:rPr>
              <a:t>공지사항</a:t>
            </a:r>
            <a:r>
              <a:rPr lang="en-US" altLang="ko-KR" sz="1050" b="1" dirty="0">
                <a:solidFill>
                  <a:schemeClr val="accent2"/>
                </a:solidFill>
              </a:rPr>
              <a:t>/</a:t>
            </a:r>
          </a:p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취소 및 환불 규정 등 </a:t>
            </a:r>
            <a:endParaRPr lang="en-US" altLang="ko-KR" sz="1050" b="1" dirty="0">
              <a:solidFill>
                <a:schemeClr val="accent2"/>
              </a:solidFill>
            </a:endParaRPr>
          </a:p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개별 카페마다 다른 양식을 </a:t>
            </a:r>
            <a:endParaRPr lang="en-US" altLang="ko-KR" sz="1050" b="1" dirty="0">
              <a:solidFill>
                <a:schemeClr val="accent2"/>
              </a:solidFill>
            </a:endParaRPr>
          </a:p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자유롭게 입력 </a:t>
            </a:r>
          </a:p>
        </p:txBody>
      </p:sp>
    </p:spTree>
    <p:extLst>
      <p:ext uri="{BB962C8B-B14F-4D97-AF65-F5344CB8AC3E}">
        <p14:creationId xmlns:p14="http://schemas.microsoft.com/office/powerpoint/2010/main" val="2938098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5A4BE8-6608-4762-8098-C6C34F0AB1E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E883D3-9DF9-4CD4-816D-ED03E3F94793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DA2155F3-988B-4CEE-80D7-8CC5730AA8E1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34A7C3E5-07E5-4515-AC33-CA9C22F92B91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00E2BCB-3DC2-41D4-A68F-1142671B1BD2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89FBA60B-1AAB-4830-96CB-7AFBD0B98D64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86D6D64-645B-4501-A30E-9E03EE969327}"/>
              </a:ext>
            </a:extLst>
          </p:cNvPr>
          <p:cNvSpPr txBox="1"/>
          <p:nvPr/>
        </p:nvSpPr>
        <p:spPr>
          <a:xfrm>
            <a:off x="3965406" y="419377"/>
            <a:ext cx="2884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개인마이페이지</a:t>
            </a:r>
            <a:r>
              <a: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스터디카페</a:t>
            </a:r>
            <a:endParaRPr lang="ko-KR" altLang="en-US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21BE9D87-1A3A-4419-A5C0-3A998FE1C003}"/>
              </a:ext>
            </a:extLst>
          </p:cNvPr>
          <p:cNvSpPr/>
          <p:nvPr/>
        </p:nvSpPr>
        <p:spPr>
          <a:xfrm>
            <a:off x="3489317" y="419377"/>
            <a:ext cx="6254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3.0</a:t>
            </a:r>
            <a:endParaRPr lang="ko-KR" altLang="en-US" b="1" dirty="0">
              <a:solidFill>
                <a:srgbClr val="324353"/>
              </a:solidFill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5DC078FE-BE86-4A59-B04E-D136C9F8A206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슬라이드 번호 개체 틀 16">
            <a:extLst>
              <a:ext uri="{FF2B5EF4-FFF2-40B4-BE49-F238E27FC236}">
                <a16:creationId xmlns:a16="http://schemas.microsoft.com/office/drawing/2014/main" id="{3BD87004-91C9-4730-A269-5593965669A5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16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5" name="Rectangle 180">
            <a:extLst>
              <a:ext uri="{FF2B5EF4-FFF2-40B4-BE49-F238E27FC236}">
                <a16:creationId xmlns:a16="http://schemas.microsoft.com/office/drawing/2014/main" id="{F01EE0E8-A02C-479B-B027-D7DFCE7EA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A894E8A2-5A5E-4D3D-9857-BAD8616D1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043B028B-44A5-4DEF-8528-57D7E00C2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9DAE90FE-F7B0-4595-A632-89B3FBD1950F}"/>
              </a:ext>
            </a:extLst>
          </p:cNvPr>
          <p:cNvCxnSpPr>
            <a:cxnSpLocks/>
          </p:cNvCxnSpPr>
          <p:nvPr/>
        </p:nvCxnSpPr>
        <p:spPr>
          <a:xfrm flipV="1">
            <a:off x="3377765" y="788709"/>
            <a:ext cx="3471764" cy="5927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80C78811-FC79-41D0-ADA0-3B67FED91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A89E693-4216-4F9B-9D9C-78A00A590B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1513"/>
            <a:ext cx="9906000" cy="4699736"/>
          </a:xfrm>
          <a:prstGeom prst="rect">
            <a:avLst/>
          </a:prstGeom>
        </p:spPr>
      </p:pic>
      <p:sp>
        <p:nvSpPr>
          <p:cNvPr id="36" name="양쪽 중괄호 35">
            <a:extLst>
              <a:ext uri="{FF2B5EF4-FFF2-40B4-BE49-F238E27FC236}">
                <a16:creationId xmlns:a16="http://schemas.microsoft.com/office/drawing/2014/main" id="{106868BE-B69D-497D-A683-A70300B8EEB5}"/>
              </a:ext>
            </a:extLst>
          </p:cNvPr>
          <p:cNvSpPr/>
          <p:nvPr/>
        </p:nvSpPr>
        <p:spPr>
          <a:xfrm>
            <a:off x="603948" y="882628"/>
            <a:ext cx="8499947" cy="338518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CA907A6-6B5E-442C-A7A0-604DD5DD13D2}"/>
              </a:ext>
            </a:extLst>
          </p:cNvPr>
          <p:cNvSpPr txBox="1"/>
          <p:nvPr/>
        </p:nvSpPr>
        <p:spPr>
          <a:xfrm>
            <a:off x="1721779" y="917234"/>
            <a:ext cx="645472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2">
                    <a:lumMod val="75000"/>
                  </a:schemeClr>
                </a:solidFill>
              </a:rPr>
              <a:t>[</a:t>
            </a:r>
            <a:r>
              <a:rPr lang="ko-KR" altLang="en-US" sz="1050" b="1" dirty="0">
                <a:solidFill>
                  <a:schemeClr val="bg2">
                    <a:lumMod val="75000"/>
                  </a:schemeClr>
                </a:solidFill>
              </a:rPr>
              <a:t>생략된 흐름</a:t>
            </a:r>
            <a:r>
              <a:rPr lang="en-US" altLang="ko-KR" sz="1050" b="1" dirty="0">
                <a:solidFill>
                  <a:schemeClr val="bg2">
                    <a:lumMod val="75000"/>
                  </a:schemeClr>
                </a:solidFill>
              </a:rPr>
              <a:t>]</a:t>
            </a:r>
            <a:r>
              <a:rPr lang="en-US" altLang="ko-KR" sz="1050" b="1" dirty="0">
                <a:solidFill>
                  <a:schemeClr val="accent2"/>
                </a:solidFill>
              </a:rPr>
              <a:t> 	</a:t>
            </a:r>
            <a:r>
              <a:rPr lang="ko-KR" altLang="en-US" sz="1050" b="1" dirty="0" err="1">
                <a:solidFill>
                  <a:schemeClr val="accent2"/>
                </a:solidFill>
              </a:rPr>
              <a:t>메인페이지</a:t>
            </a:r>
            <a:r>
              <a:rPr lang="ko-KR" altLang="en-US" sz="1050" b="1" dirty="0">
                <a:solidFill>
                  <a:schemeClr val="accent2"/>
                </a:solidFill>
              </a:rPr>
              <a:t> </a:t>
            </a:r>
            <a:r>
              <a:rPr lang="en-US" altLang="ko-KR" sz="1050" b="1" dirty="0">
                <a:solidFill>
                  <a:schemeClr val="accent2"/>
                </a:solidFill>
              </a:rPr>
              <a:t>– </a:t>
            </a:r>
            <a:r>
              <a:rPr lang="ko-KR" altLang="en-US" sz="1050" b="1" dirty="0">
                <a:solidFill>
                  <a:schemeClr val="accent2"/>
                </a:solidFill>
              </a:rPr>
              <a:t>개인 로그인 </a:t>
            </a:r>
            <a:r>
              <a:rPr lang="en-US" altLang="ko-KR" sz="1050" b="1" dirty="0">
                <a:solidFill>
                  <a:schemeClr val="accent2"/>
                </a:solidFill>
              </a:rPr>
              <a:t>– </a:t>
            </a:r>
            <a:r>
              <a:rPr lang="ko-KR" altLang="en-US" sz="1050" b="1" dirty="0">
                <a:solidFill>
                  <a:schemeClr val="accent2"/>
                </a:solidFill>
              </a:rPr>
              <a:t>고객 </a:t>
            </a:r>
            <a:r>
              <a:rPr lang="en-US" altLang="ko-KR" sz="1050" b="1" dirty="0">
                <a:solidFill>
                  <a:schemeClr val="accent2"/>
                </a:solidFill>
              </a:rPr>
              <a:t>my page</a:t>
            </a:r>
            <a:endParaRPr lang="ko-KR" altLang="en-US" sz="1050" b="1" dirty="0">
              <a:solidFill>
                <a:schemeClr val="accent2"/>
              </a:solidFill>
            </a:endParaRPr>
          </a:p>
        </p:txBody>
      </p:sp>
      <p:sp>
        <p:nvSpPr>
          <p:cNvPr id="38" name="말풍선: 사각형 37">
            <a:extLst>
              <a:ext uri="{FF2B5EF4-FFF2-40B4-BE49-F238E27FC236}">
                <a16:creationId xmlns:a16="http://schemas.microsoft.com/office/drawing/2014/main" id="{07FD4C6A-E937-40EF-8EBC-8BD37A384E40}"/>
              </a:ext>
            </a:extLst>
          </p:cNvPr>
          <p:cNvSpPr/>
          <p:nvPr/>
        </p:nvSpPr>
        <p:spPr>
          <a:xfrm>
            <a:off x="6801853" y="2719136"/>
            <a:ext cx="954056" cy="264696"/>
          </a:xfrm>
          <a:prstGeom prst="wedgeRectCallout">
            <a:avLst>
              <a:gd name="adj1" fmla="val -8462"/>
              <a:gd name="adj2" fmla="val 76519"/>
            </a:avLst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말풍선: 사각형 49">
            <a:extLst>
              <a:ext uri="{FF2B5EF4-FFF2-40B4-BE49-F238E27FC236}">
                <a16:creationId xmlns:a16="http://schemas.microsoft.com/office/drawing/2014/main" id="{E0741675-F6C6-481F-BF24-E72876BE01C5}"/>
              </a:ext>
            </a:extLst>
          </p:cNvPr>
          <p:cNvSpPr/>
          <p:nvPr/>
        </p:nvSpPr>
        <p:spPr>
          <a:xfrm>
            <a:off x="1842633" y="3761873"/>
            <a:ext cx="6771977" cy="528951"/>
          </a:xfrm>
          <a:prstGeom prst="wedgeRectCallout">
            <a:avLst>
              <a:gd name="adj1" fmla="val -5609"/>
              <a:gd name="adj2" fmla="val 124345"/>
            </a:avLst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말풍선: 사각형 64">
            <a:extLst>
              <a:ext uri="{FF2B5EF4-FFF2-40B4-BE49-F238E27FC236}">
                <a16:creationId xmlns:a16="http://schemas.microsoft.com/office/drawing/2014/main" id="{1F6614B0-7C2D-4ACE-BD10-4A72C8FC930A}"/>
              </a:ext>
            </a:extLst>
          </p:cNvPr>
          <p:cNvSpPr/>
          <p:nvPr/>
        </p:nvSpPr>
        <p:spPr>
          <a:xfrm>
            <a:off x="7088650" y="3826480"/>
            <a:ext cx="611328" cy="281846"/>
          </a:xfrm>
          <a:prstGeom prst="wedgeRectCallout">
            <a:avLst>
              <a:gd name="adj1" fmla="val -8462"/>
              <a:gd name="adj2" fmla="val 76519"/>
            </a:avLst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8" name="연결선: 꺾임 67">
            <a:extLst>
              <a:ext uri="{FF2B5EF4-FFF2-40B4-BE49-F238E27FC236}">
                <a16:creationId xmlns:a16="http://schemas.microsoft.com/office/drawing/2014/main" id="{2002B4A3-C3B5-4C6C-B2BC-6F1DA81102FE}"/>
              </a:ext>
            </a:extLst>
          </p:cNvPr>
          <p:cNvCxnSpPr>
            <a:cxnSpLocks/>
          </p:cNvCxnSpPr>
          <p:nvPr/>
        </p:nvCxnSpPr>
        <p:spPr>
          <a:xfrm flipV="1">
            <a:off x="551243" y="3595244"/>
            <a:ext cx="1430637" cy="1355222"/>
          </a:xfrm>
          <a:prstGeom prst="bentConnector3">
            <a:avLst>
              <a:gd name="adj1" fmla="val -460"/>
            </a:avLst>
          </a:prstGeom>
          <a:ln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9" name="양쪽 중괄호 68">
            <a:extLst>
              <a:ext uri="{FF2B5EF4-FFF2-40B4-BE49-F238E27FC236}">
                <a16:creationId xmlns:a16="http://schemas.microsoft.com/office/drawing/2014/main" id="{9BA6AA4A-8482-4B9F-9FCF-F0B24822F7E8}"/>
              </a:ext>
            </a:extLst>
          </p:cNvPr>
          <p:cNvSpPr/>
          <p:nvPr/>
        </p:nvSpPr>
        <p:spPr>
          <a:xfrm>
            <a:off x="64169" y="5140829"/>
            <a:ext cx="2548743" cy="918728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8A0E347-621F-4CF8-8140-00C54EB6AF56}"/>
              </a:ext>
            </a:extLst>
          </p:cNvPr>
          <p:cNvSpPr txBox="1"/>
          <p:nvPr/>
        </p:nvSpPr>
        <p:spPr>
          <a:xfrm>
            <a:off x="116550" y="4976077"/>
            <a:ext cx="24439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accent2"/>
                </a:solidFill>
              </a:rPr>
              <a:t>이중 탭 구성</a:t>
            </a:r>
            <a:endParaRPr lang="en-US" altLang="ko-KR" sz="1000" b="1" dirty="0">
              <a:solidFill>
                <a:schemeClr val="accent2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ko-KR" altLang="en-US" sz="1000" b="1" dirty="0" err="1">
                <a:solidFill>
                  <a:schemeClr val="bg2">
                    <a:lumMod val="50000"/>
                  </a:schemeClr>
                </a:solidFill>
              </a:rPr>
              <a:t>스터디카페</a:t>
            </a:r>
            <a:r>
              <a:rPr lang="ko-KR" altLang="en-US" sz="10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sz="1000" b="1" dirty="0">
                <a:solidFill>
                  <a:schemeClr val="bg2">
                    <a:lumMod val="50000"/>
                  </a:schemeClr>
                </a:solidFill>
              </a:rPr>
              <a:t>/ </a:t>
            </a:r>
            <a:r>
              <a:rPr lang="ko-KR" altLang="en-US" sz="1000" b="1" dirty="0" err="1">
                <a:solidFill>
                  <a:schemeClr val="bg2">
                    <a:lumMod val="50000"/>
                  </a:schemeClr>
                </a:solidFill>
              </a:rPr>
              <a:t>스투더</a:t>
            </a:r>
            <a:r>
              <a:rPr lang="en-US" altLang="ko-KR" sz="1000" b="1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pPr algn="ctr"/>
            <a:endParaRPr lang="en-US" altLang="ko-KR" sz="1000" b="1" dirty="0">
              <a:solidFill>
                <a:schemeClr val="accent2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accent2"/>
                </a:solidFill>
              </a:rPr>
              <a:t>[</a:t>
            </a:r>
            <a:r>
              <a:rPr lang="ko-KR" altLang="en-US" sz="1000" b="1" dirty="0">
                <a:solidFill>
                  <a:schemeClr val="accent2"/>
                </a:solidFill>
              </a:rPr>
              <a:t>스터디 카페</a:t>
            </a:r>
            <a:r>
              <a:rPr lang="en-US" altLang="ko-KR" sz="1000" b="1" dirty="0">
                <a:solidFill>
                  <a:schemeClr val="accent2"/>
                </a:solidFill>
              </a:rPr>
              <a:t>]</a:t>
            </a:r>
            <a:r>
              <a:rPr lang="ko-KR" altLang="en-US" sz="1000" b="1" dirty="0">
                <a:solidFill>
                  <a:schemeClr val="accent2"/>
                </a:solidFill>
              </a:rPr>
              <a:t> 클릭 시 </a:t>
            </a:r>
            <a:endParaRPr lang="en-US" altLang="ko-KR" sz="1000" b="1" dirty="0">
              <a:solidFill>
                <a:schemeClr val="accent2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accent2"/>
                </a:solidFill>
              </a:rPr>
              <a:t>4</a:t>
            </a:r>
            <a:r>
              <a:rPr lang="ko-KR" altLang="en-US" sz="1000" b="1" dirty="0">
                <a:solidFill>
                  <a:schemeClr val="accent2"/>
                </a:solidFill>
              </a:rPr>
              <a:t>개 탭으로 다시 나뉨</a:t>
            </a:r>
            <a:endParaRPr lang="en-US" altLang="ko-KR" sz="1000" b="1" dirty="0">
              <a:solidFill>
                <a:schemeClr val="accent2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ko-KR" altLang="en-US" sz="1000" b="1" dirty="0" err="1">
                <a:solidFill>
                  <a:schemeClr val="bg2">
                    <a:lumMod val="50000"/>
                  </a:schemeClr>
                </a:solidFill>
              </a:rPr>
              <a:t>룸전체</a:t>
            </a:r>
            <a:r>
              <a:rPr lang="en-US" altLang="ko-KR" sz="1000" b="1" dirty="0">
                <a:solidFill>
                  <a:schemeClr val="bg2">
                    <a:lumMod val="50000"/>
                  </a:schemeClr>
                </a:solidFill>
              </a:rPr>
              <a:t>/</a:t>
            </a:r>
            <a:r>
              <a:rPr lang="ko-KR" altLang="en-US" sz="1000" b="1" dirty="0" err="1">
                <a:solidFill>
                  <a:schemeClr val="bg2">
                    <a:lumMod val="50000"/>
                  </a:schemeClr>
                </a:solidFill>
              </a:rPr>
              <a:t>룸예약</a:t>
            </a:r>
            <a:r>
              <a:rPr lang="en-US" altLang="ko-KR" sz="1000" b="1" dirty="0">
                <a:solidFill>
                  <a:schemeClr val="bg2">
                    <a:lumMod val="50000"/>
                  </a:schemeClr>
                </a:solidFill>
              </a:rPr>
              <a:t>/</a:t>
            </a:r>
            <a:r>
              <a:rPr lang="ko-KR" altLang="en-US" sz="1000" b="1" dirty="0">
                <a:solidFill>
                  <a:schemeClr val="bg2">
                    <a:lumMod val="50000"/>
                  </a:schemeClr>
                </a:solidFill>
              </a:rPr>
              <a:t>룸이용완료</a:t>
            </a:r>
            <a:r>
              <a:rPr lang="en-US" altLang="ko-KR" sz="1000" b="1" dirty="0">
                <a:solidFill>
                  <a:schemeClr val="bg2">
                    <a:lumMod val="50000"/>
                  </a:schemeClr>
                </a:solidFill>
              </a:rPr>
              <a:t>/</a:t>
            </a:r>
            <a:r>
              <a:rPr lang="ko-KR" altLang="en-US" sz="1000" b="1" dirty="0">
                <a:solidFill>
                  <a:schemeClr val="bg2">
                    <a:lumMod val="50000"/>
                  </a:schemeClr>
                </a:solidFill>
              </a:rPr>
              <a:t>개인이용권</a:t>
            </a:r>
            <a:r>
              <a:rPr lang="en-US" altLang="ko-KR" sz="1000" b="1" dirty="0">
                <a:solidFill>
                  <a:schemeClr val="bg2">
                    <a:lumMod val="50000"/>
                  </a:schemeClr>
                </a:solidFill>
              </a:rPr>
              <a:t>)</a:t>
            </a:r>
            <a:endParaRPr lang="ko-KR" alt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2" name="양쪽 중괄호 71">
            <a:extLst>
              <a:ext uri="{FF2B5EF4-FFF2-40B4-BE49-F238E27FC236}">
                <a16:creationId xmlns:a16="http://schemas.microsoft.com/office/drawing/2014/main" id="{C51A8B69-D41D-4FB4-AB87-B2B33D068F3A}"/>
              </a:ext>
            </a:extLst>
          </p:cNvPr>
          <p:cNvSpPr/>
          <p:nvPr/>
        </p:nvSpPr>
        <p:spPr>
          <a:xfrm>
            <a:off x="6744734" y="1813354"/>
            <a:ext cx="2903583" cy="738550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72D8E8D-607F-4ABE-A8F9-A6EBE844AB7E}"/>
              </a:ext>
            </a:extLst>
          </p:cNvPr>
          <p:cNvSpPr txBox="1"/>
          <p:nvPr/>
        </p:nvSpPr>
        <p:spPr>
          <a:xfrm>
            <a:off x="6894261" y="1881842"/>
            <a:ext cx="26781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accent2"/>
                </a:solidFill>
              </a:rPr>
              <a:t>원하는 스터디 모임</a:t>
            </a:r>
            <a:r>
              <a:rPr lang="en-US" altLang="ko-KR" sz="1000" b="1" dirty="0">
                <a:solidFill>
                  <a:schemeClr val="accent2"/>
                </a:solidFill>
              </a:rPr>
              <a:t>(==</a:t>
            </a:r>
            <a:r>
              <a:rPr lang="ko-KR" altLang="en-US" sz="1000" b="1" dirty="0" err="1">
                <a:solidFill>
                  <a:schemeClr val="accent2"/>
                </a:solidFill>
              </a:rPr>
              <a:t>스투더</a:t>
            </a:r>
            <a:r>
              <a:rPr lang="en-US" altLang="ko-KR" sz="1000" b="1" dirty="0">
                <a:solidFill>
                  <a:schemeClr val="accent2"/>
                </a:solidFill>
              </a:rPr>
              <a:t>)</a:t>
            </a:r>
            <a:r>
              <a:rPr lang="ko-KR" altLang="en-US" sz="1000" b="1" dirty="0">
                <a:solidFill>
                  <a:schemeClr val="accent2"/>
                </a:solidFill>
              </a:rPr>
              <a:t>이 없을 경우</a:t>
            </a:r>
            <a:r>
              <a:rPr lang="en-US" altLang="ko-KR" sz="1000" b="1" dirty="0">
                <a:solidFill>
                  <a:schemeClr val="accent2"/>
                </a:solidFill>
              </a:rPr>
              <a:t>, </a:t>
            </a:r>
            <a:r>
              <a:rPr lang="ko-KR" altLang="en-US" sz="1000" b="1" dirty="0">
                <a:solidFill>
                  <a:schemeClr val="accent2"/>
                </a:solidFill>
              </a:rPr>
              <a:t>직접 개설할 수 있음 </a:t>
            </a:r>
            <a:r>
              <a:rPr lang="en-US" altLang="ko-KR" sz="1000" b="1" dirty="0">
                <a:solidFill>
                  <a:schemeClr val="accent2"/>
                </a:solidFill>
              </a:rPr>
              <a:t>–  </a:t>
            </a:r>
          </a:p>
          <a:p>
            <a:pPr algn="ctr"/>
            <a:r>
              <a:rPr lang="ko-KR" altLang="en-US" sz="1000" b="1" dirty="0" err="1">
                <a:solidFill>
                  <a:schemeClr val="accent2"/>
                </a:solidFill>
              </a:rPr>
              <a:t>스투더</a:t>
            </a:r>
            <a:r>
              <a:rPr lang="ko-KR" altLang="en-US" sz="1000" b="1" dirty="0">
                <a:solidFill>
                  <a:schemeClr val="accent2"/>
                </a:solidFill>
              </a:rPr>
              <a:t> 개설페이지로 이동</a:t>
            </a:r>
          </a:p>
        </p:txBody>
      </p:sp>
      <p:sp>
        <p:nvSpPr>
          <p:cNvPr id="84" name="양쪽 중괄호 83">
            <a:extLst>
              <a:ext uri="{FF2B5EF4-FFF2-40B4-BE49-F238E27FC236}">
                <a16:creationId xmlns:a16="http://schemas.microsoft.com/office/drawing/2014/main" id="{3C1C1023-EE0A-4323-B940-D2F37B817B8E}"/>
              </a:ext>
            </a:extLst>
          </p:cNvPr>
          <p:cNvSpPr/>
          <p:nvPr/>
        </p:nvSpPr>
        <p:spPr>
          <a:xfrm>
            <a:off x="7119176" y="4481938"/>
            <a:ext cx="2433434" cy="738550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C0AE234-7716-4C62-81D0-FDF91D4384A9}"/>
              </a:ext>
            </a:extLst>
          </p:cNvPr>
          <p:cNvSpPr txBox="1"/>
          <p:nvPr/>
        </p:nvSpPr>
        <p:spPr>
          <a:xfrm>
            <a:off x="7235602" y="4615670"/>
            <a:ext cx="222312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스터디 룸과 개인이용권 구분하여</a:t>
            </a:r>
            <a:endParaRPr lang="en-US" altLang="ko-KR" sz="1050" b="1" dirty="0">
              <a:solidFill>
                <a:schemeClr val="accent2"/>
              </a:solidFill>
            </a:endParaRPr>
          </a:p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개인 이용자가 한눈에 파악하기 용이함</a:t>
            </a:r>
          </a:p>
        </p:txBody>
      </p:sp>
      <p:sp>
        <p:nvSpPr>
          <p:cNvPr id="86" name="양쪽 중괄호 85">
            <a:extLst>
              <a:ext uri="{FF2B5EF4-FFF2-40B4-BE49-F238E27FC236}">
                <a16:creationId xmlns:a16="http://schemas.microsoft.com/office/drawing/2014/main" id="{ED6BAE2E-4C52-48B6-BD75-89EFC71585DF}"/>
              </a:ext>
            </a:extLst>
          </p:cNvPr>
          <p:cNvSpPr/>
          <p:nvPr/>
        </p:nvSpPr>
        <p:spPr>
          <a:xfrm>
            <a:off x="4654937" y="5320601"/>
            <a:ext cx="2433434" cy="738550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6E34BC4-E649-43A3-8892-B660553911B9}"/>
              </a:ext>
            </a:extLst>
          </p:cNvPr>
          <p:cNvSpPr txBox="1"/>
          <p:nvPr/>
        </p:nvSpPr>
        <p:spPr>
          <a:xfrm>
            <a:off x="4812864" y="5452539"/>
            <a:ext cx="21175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050" b="1" dirty="0">
                <a:solidFill>
                  <a:schemeClr val="accent2"/>
                </a:solidFill>
              </a:rPr>
              <a:t>해당 탭에 알맞은 데이터 출력</a:t>
            </a:r>
            <a:endParaRPr lang="en-US" altLang="ko-KR" sz="1050" b="1" dirty="0">
              <a:solidFill>
                <a:schemeClr val="accent2"/>
              </a:solidFill>
            </a:endParaRPr>
          </a:p>
          <a:p>
            <a:pPr algn="ctr"/>
            <a:r>
              <a:rPr lang="en-US" altLang="ko-KR" sz="1050" b="1" dirty="0">
                <a:solidFill>
                  <a:schemeClr val="accent2"/>
                </a:solidFill>
              </a:rPr>
              <a:t>(Ajax </a:t>
            </a:r>
            <a:r>
              <a:rPr lang="ko-KR" altLang="en-US" sz="1050" b="1" dirty="0">
                <a:solidFill>
                  <a:schemeClr val="accent2"/>
                </a:solidFill>
              </a:rPr>
              <a:t>이용</a:t>
            </a:r>
            <a:r>
              <a:rPr lang="en-US" altLang="ko-KR" sz="1050" b="1" dirty="0">
                <a:solidFill>
                  <a:schemeClr val="accent2"/>
                </a:solidFill>
              </a:rPr>
              <a:t>)</a:t>
            </a:r>
            <a:endParaRPr lang="ko-KR" altLang="en-US" sz="105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582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5A4BE8-6608-4762-8098-C6C34F0AB1E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E883D3-9DF9-4CD4-816D-ED03E3F94793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DA2155F3-988B-4CEE-80D7-8CC5730AA8E1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34A7C3E5-07E5-4515-AC33-CA9C22F92B91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00E2BCB-3DC2-41D4-A68F-1142671B1BD2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89FBA60B-1AAB-4830-96CB-7AFBD0B98D64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21BE9D87-1A3A-4419-A5C0-3A998FE1C003}"/>
              </a:ext>
            </a:extLst>
          </p:cNvPr>
          <p:cNvSpPr/>
          <p:nvPr/>
        </p:nvSpPr>
        <p:spPr>
          <a:xfrm>
            <a:off x="3489317" y="419377"/>
            <a:ext cx="6254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4.0</a:t>
            </a:r>
            <a:endParaRPr lang="ko-KR" altLang="en-US" b="1" dirty="0">
              <a:solidFill>
                <a:srgbClr val="324353"/>
              </a:solidFill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5DC078FE-BE86-4A59-B04E-D136C9F8A206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슬라이드 번호 개체 틀 16">
            <a:extLst>
              <a:ext uri="{FF2B5EF4-FFF2-40B4-BE49-F238E27FC236}">
                <a16:creationId xmlns:a16="http://schemas.microsoft.com/office/drawing/2014/main" id="{3BD87004-91C9-4730-A269-5593965669A5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17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5" name="Rectangle 180">
            <a:extLst>
              <a:ext uri="{FF2B5EF4-FFF2-40B4-BE49-F238E27FC236}">
                <a16:creationId xmlns:a16="http://schemas.microsoft.com/office/drawing/2014/main" id="{F01EE0E8-A02C-479B-B027-D7DFCE7EA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A894E8A2-5A5E-4D3D-9857-BAD8616D1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043B028B-44A5-4DEF-8528-57D7E00C2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9DAE90FE-F7B0-4595-A632-89B3FBD1950F}"/>
              </a:ext>
            </a:extLst>
          </p:cNvPr>
          <p:cNvCxnSpPr>
            <a:cxnSpLocks/>
          </p:cNvCxnSpPr>
          <p:nvPr/>
        </p:nvCxnSpPr>
        <p:spPr>
          <a:xfrm flipV="1">
            <a:off x="3377765" y="788709"/>
            <a:ext cx="2357288" cy="5927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80C78811-FC79-41D0-ADA0-3B67FED91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  <p:sp>
        <p:nvSpPr>
          <p:cNvPr id="40" name="양쪽 중괄호 39">
            <a:extLst>
              <a:ext uri="{FF2B5EF4-FFF2-40B4-BE49-F238E27FC236}">
                <a16:creationId xmlns:a16="http://schemas.microsoft.com/office/drawing/2014/main" id="{7D93B2BB-4E90-4D9C-B931-25C980602C14}"/>
              </a:ext>
            </a:extLst>
          </p:cNvPr>
          <p:cNvSpPr/>
          <p:nvPr/>
        </p:nvSpPr>
        <p:spPr>
          <a:xfrm>
            <a:off x="603948" y="882628"/>
            <a:ext cx="8499947" cy="338518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4C009AF-0119-4878-A4A4-066EA71967D0}"/>
              </a:ext>
            </a:extLst>
          </p:cNvPr>
          <p:cNvSpPr txBox="1"/>
          <p:nvPr/>
        </p:nvSpPr>
        <p:spPr>
          <a:xfrm>
            <a:off x="1721779" y="917234"/>
            <a:ext cx="645472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2">
                    <a:lumMod val="75000"/>
                  </a:schemeClr>
                </a:solidFill>
              </a:rPr>
              <a:t>[</a:t>
            </a:r>
            <a:r>
              <a:rPr lang="ko-KR" altLang="en-US" sz="1050" b="1" dirty="0">
                <a:solidFill>
                  <a:schemeClr val="bg2">
                    <a:lumMod val="75000"/>
                  </a:schemeClr>
                </a:solidFill>
              </a:rPr>
              <a:t>생략된 흐름</a:t>
            </a:r>
            <a:r>
              <a:rPr lang="en-US" altLang="ko-KR" sz="1050" b="1" dirty="0">
                <a:solidFill>
                  <a:schemeClr val="bg2">
                    <a:lumMod val="75000"/>
                  </a:schemeClr>
                </a:solidFill>
              </a:rPr>
              <a:t>]</a:t>
            </a:r>
            <a:r>
              <a:rPr lang="en-US" altLang="ko-KR" sz="1050" b="1" dirty="0">
                <a:solidFill>
                  <a:schemeClr val="accent2"/>
                </a:solidFill>
              </a:rPr>
              <a:t>  </a:t>
            </a:r>
            <a:r>
              <a:rPr lang="ko-KR" altLang="en-US" sz="1050" b="1" dirty="0" err="1">
                <a:solidFill>
                  <a:schemeClr val="accent2"/>
                </a:solidFill>
              </a:rPr>
              <a:t>메인페이지</a:t>
            </a:r>
            <a:r>
              <a:rPr lang="ko-KR" altLang="en-US" sz="1050" b="1" dirty="0">
                <a:solidFill>
                  <a:schemeClr val="accent2"/>
                </a:solidFill>
              </a:rPr>
              <a:t> </a:t>
            </a:r>
            <a:r>
              <a:rPr lang="en-US" altLang="ko-KR" sz="1050" b="1" dirty="0">
                <a:solidFill>
                  <a:schemeClr val="accent2"/>
                </a:solidFill>
              </a:rPr>
              <a:t>– </a:t>
            </a:r>
            <a:r>
              <a:rPr lang="ko-KR" altLang="en-US" sz="1050" b="1" dirty="0">
                <a:solidFill>
                  <a:schemeClr val="accent2"/>
                </a:solidFill>
              </a:rPr>
              <a:t>개인 로그인 </a:t>
            </a:r>
            <a:r>
              <a:rPr lang="en-US" altLang="ko-KR" sz="1050" b="1" dirty="0">
                <a:solidFill>
                  <a:schemeClr val="accent2"/>
                </a:solidFill>
              </a:rPr>
              <a:t>– </a:t>
            </a:r>
            <a:r>
              <a:rPr lang="ko-KR" altLang="en-US" sz="1050" b="1" dirty="0">
                <a:solidFill>
                  <a:schemeClr val="accent2"/>
                </a:solidFill>
              </a:rPr>
              <a:t>고객지원</a:t>
            </a:r>
            <a:r>
              <a:rPr lang="en-US" altLang="ko-KR" sz="1050" b="1" dirty="0">
                <a:solidFill>
                  <a:schemeClr val="accent2"/>
                </a:solidFill>
              </a:rPr>
              <a:t> – </a:t>
            </a:r>
            <a:r>
              <a:rPr lang="ko-KR" altLang="en-US" sz="1050" b="1" dirty="0">
                <a:solidFill>
                  <a:schemeClr val="accent2"/>
                </a:solidFill>
              </a:rPr>
              <a:t>프로모션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55C1D8-6526-4598-A306-1D51888345A6}"/>
              </a:ext>
            </a:extLst>
          </p:cNvPr>
          <p:cNvSpPr txBox="1"/>
          <p:nvPr/>
        </p:nvSpPr>
        <p:spPr>
          <a:xfrm>
            <a:off x="3965406" y="419377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이벤트 프로모션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0B5E67B-8CB0-4457-8B56-0EDE611306E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06" r="24049"/>
          <a:stretch/>
        </p:blipFill>
        <p:spPr>
          <a:xfrm>
            <a:off x="409648" y="1587548"/>
            <a:ext cx="3492697" cy="326618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7237596-9691-4872-AA1B-C14D5EE2EE0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21"/>
          <a:stretch/>
        </p:blipFill>
        <p:spPr>
          <a:xfrm>
            <a:off x="4870745" y="1630734"/>
            <a:ext cx="2233391" cy="288342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CDBBF6B-CBBA-46E1-B55B-60F1924D739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6" r="17459" b="20319"/>
          <a:stretch/>
        </p:blipFill>
        <p:spPr>
          <a:xfrm>
            <a:off x="6458546" y="4292347"/>
            <a:ext cx="3113693" cy="1861763"/>
          </a:xfrm>
          <a:prstGeom prst="rect">
            <a:avLst/>
          </a:prstGeom>
        </p:spPr>
      </p:pic>
      <p:sp>
        <p:nvSpPr>
          <p:cNvPr id="49" name="양쪽 중괄호 48">
            <a:extLst>
              <a:ext uri="{FF2B5EF4-FFF2-40B4-BE49-F238E27FC236}">
                <a16:creationId xmlns:a16="http://schemas.microsoft.com/office/drawing/2014/main" id="{7B8535A5-FD08-44A4-8E67-322D15BA5B31}"/>
              </a:ext>
            </a:extLst>
          </p:cNvPr>
          <p:cNvSpPr/>
          <p:nvPr/>
        </p:nvSpPr>
        <p:spPr>
          <a:xfrm>
            <a:off x="893050" y="5320601"/>
            <a:ext cx="2433434" cy="738550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4FA8D03-F91A-4F00-8E33-297608583FAF}"/>
              </a:ext>
            </a:extLst>
          </p:cNvPr>
          <p:cNvSpPr txBox="1"/>
          <p:nvPr/>
        </p:nvSpPr>
        <p:spPr>
          <a:xfrm>
            <a:off x="973668" y="5528350"/>
            <a:ext cx="21175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050" b="1" dirty="0">
                <a:solidFill>
                  <a:schemeClr val="accent2"/>
                </a:solidFill>
              </a:rPr>
              <a:t>프로모션 목록</a:t>
            </a:r>
          </a:p>
        </p:txBody>
      </p:sp>
      <p:sp>
        <p:nvSpPr>
          <p:cNvPr id="52" name="양쪽 중괄호 51">
            <a:extLst>
              <a:ext uri="{FF2B5EF4-FFF2-40B4-BE49-F238E27FC236}">
                <a16:creationId xmlns:a16="http://schemas.microsoft.com/office/drawing/2014/main" id="{8E1DF022-6E98-40B4-90D1-82F9C56A6A00}"/>
              </a:ext>
            </a:extLst>
          </p:cNvPr>
          <p:cNvSpPr/>
          <p:nvPr/>
        </p:nvSpPr>
        <p:spPr>
          <a:xfrm>
            <a:off x="6756439" y="2385872"/>
            <a:ext cx="2433434" cy="738550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52DE6F5-F611-4772-84B0-13B755A78F45}"/>
              </a:ext>
            </a:extLst>
          </p:cNvPr>
          <p:cNvSpPr txBox="1"/>
          <p:nvPr/>
        </p:nvSpPr>
        <p:spPr>
          <a:xfrm>
            <a:off x="6906345" y="2525831"/>
            <a:ext cx="21175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050" b="1" dirty="0">
                <a:solidFill>
                  <a:schemeClr val="accent2"/>
                </a:solidFill>
              </a:rPr>
              <a:t>이미지 파일을 이용하여 이벤트 내용 작성</a:t>
            </a:r>
          </a:p>
        </p:txBody>
      </p:sp>
      <p:sp>
        <p:nvSpPr>
          <p:cNvPr id="58" name="양쪽 중괄호 57">
            <a:extLst>
              <a:ext uri="{FF2B5EF4-FFF2-40B4-BE49-F238E27FC236}">
                <a16:creationId xmlns:a16="http://schemas.microsoft.com/office/drawing/2014/main" id="{25827CAD-D4A4-4B47-A6D2-5D78EF7E7D5A}"/>
              </a:ext>
            </a:extLst>
          </p:cNvPr>
          <p:cNvSpPr/>
          <p:nvPr/>
        </p:nvSpPr>
        <p:spPr>
          <a:xfrm>
            <a:off x="5334885" y="5430090"/>
            <a:ext cx="2433434" cy="738550"/>
          </a:xfrm>
          <a:prstGeom prst="bracePair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5F50976-CB99-49C4-923A-10F82515B40E}"/>
              </a:ext>
            </a:extLst>
          </p:cNvPr>
          <p:cNvSpPr txBox="1"/>
          <p:nvPr/>
        </p:nvSpPr>
        <p:spPr>
          <a:xfrm>
            <a:off x="5492812" y="5562028"/>
            <a:ext cx="21175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050" b="1" dirty="0">
                <a:solidFill>
                  <a:schemeClr val="accent2"/>
                </a:solidFill>
              </a:rPr>
              <a:t>쿠폰 다운로드 버튼 </a:t>
            </a:r>
            <a:r>
              <a:rPr lang="ko-KR" altLang="en-US" sz="1050" b="1" dirty="0" err="1">
                <a:solidFill>
                  <a:schemeClr val="accent2"/>
                </a:solidFill>
              </a:rPr>
              <a:t>클릭시</a:t>
            </a:r>
            <a:r>
              <a:rPr lang="ko-KR" altLang="en-US" sz="1050" b="1" dirty="0">
                <a:solidFill>
                  <a:schemeClr val="accent2"/>
                </a:solidFill>
              </a:rPr>
              <a:t> </a:t>
            </a:r>
            <a:r>
              <a:rPr lang="en-US" altLang="ko-KR" sz="1050" b="1" dirty="0">
                <a:solidFill>
                  <a:schemeClr val="accent2"/>
                </a:solidFill>
              </a:rPr>
              <a:t>,</a:t>
            </a:r>
            <a:r>
              <a:rPr lang="ko-KR" altLang="en-US" sz="1050" b="1" dirty="0">
                <a:solidFill>
                  <a:schemeClr val="accent2"/>
                </a:solidFill>
              </a:rPr>
              <a:t> </a:t>
            </a:r>
            <a:endParaRPr lang="en-US" altLang="ko-KR" sz="1050" b="1" dirty="0">
              <a:solidFill>
                <a:schemeClr val="accent2"/>
              </a:solidFill>
            </a:endParaRPr>
          </a:p>
          <a:p>
            <a:pPr algn="ctr"/>
            <a:r>
              <a:rPr lang="ko-KR" altLang="en-US" sz="1050" b="1" dirty="0">
                <a:solidFill>
                  <a:schemeClr val="accent2"/>
                </a:solidFill>
              </a:rPr>
              <a:t>쿠폰지급 처리 및 안내메시지</a:t>
            </a:r>
            <a:endParaRPr lang="en-US" altLang="ko-KR" sz="1050" b="1" dirty="0">
              <a:solidFill>
                <a:schemeClr val="accent2"/>
              </a:solidFill>
            </a:endParaRPr>
          </a:p>
        </p:txBody>
      </p:sp>
      <p:sp>
        <p:nvSpPr>
          <p:cNvPr id="62" name="말풍선: 사각형 61">
            <a:extLst>
              <a:ext uri="{FF2B5EF4-FFF2-40B4-BE49-F238E27FC236}">
                <a16:creationId xmlns:a16="http://schemas.microsoft.com/office/drawing/2014/main" id="{9135C080-F2A7-41C3-B68F-D336101C41BD}"/>
              </a:ext>
            </a:extLst>
          </p:cNvPr>
          <p:cNvSpPr/>
          <p:nvPr/>
        </p:nvSpPr>
        <p:spPr>
          <a:xfrm>
            <a:off x="7243022" y="4210537"/>
            <a:ext cx="1556085" cy="457715"/>
          </a:xfrm>
          <a:prstGeom prst="wedgeRectCallout">
            <a:avLst>
              <a:gd name="adj1" fmla="val -8462"/>
              <a:gd name="adj2" fmla="val 76519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말풍선: 사각형 65">
            <a:extLst>
              <a:ext uri="{FF2B5EF4-FFF2-40B4-BE49-F238E27FC236}">
                <a16:creationId xmlns:a16="http://schemas.microsoft.com/office/drawing/2014/main" id="{F1442265-89A1-496F-A6FD-554A8F799C90}"/>
              </a:ext>
            </a:extLst>
          </p:cNvPr>
          <p:cNvSpPr/>
          <p:nvPr/>
        </p:nvSpPr>
        <p:spPr>
          <a:xfrm>
            <a:off x="5702619" y="4154390"/>
            <a:ext cx="521718" cy="248011"/>
          </a:xfrm>
          <a:prstGeom prst="wedgeRectCallout">
            <a:avLst>
              <a:gd name="adj1" fmla="val -8462"/>
              <a:gd name="adj2" fmla="val 76519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구부러짐 11">
            <a:extLst>
              <a:ext uri="{FF2B5EF4-FFF2-40B4-BE49-F238E27FC236}">
                <a16:creationId xmlns:a16="http://schemas.microsoft.com/office/drawing/2014/main" id="{74FBAE36-76EC-497F-9E5B-BBD0DA40307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28811" y="4079906"/>
            <a:ext cx="1577421" cy="1518875"/>
          </a:xfrm>
          <a:prstGeom prst="curvedConnector3">
            <a:avLst/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7" name="연결선: 구부러짐 66">
            <a:extLst>
              <a:ext uri="{FF2B5EF4-FFF2-40B4-BE49-F238E27FC236}">
                <a16:creationId xmlns:a16="http://schemas.microsoft.com/office/drawing/2014/main" id="{79356C2C-0E24-4346-AD4C-8CCC67F5FB76}"/>
              </a:ext>
            </a:extLst>
          </p:cNvPr>
          <p:cNvCxnSpPr>
            <a:cxnSpLocks/>
          </p:cNvCxnSpPr>
          <p:nvPr/>
        </p:nvCxnSpPr>
        <p:spPr>
          <a:xfrm rot="5400000">
            <a:off x="7643168" y="3171649"/>
            <a:ext cx="858735" cy="703510"/>
          </a:xfrm>
          <a:prstGeom prst="curvedConnector3">
            <a:avLst>
              <a:gd name="adj1" fmla="val 50000"/>
            </a:avLst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1759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034DC873-7CE6-440A-8BC9-1EC6BE163D45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슬라이드 번호 개체 틀 16">
            <a:extLst>
              <a:ext uri="{FF2B5EF4-FFF2-40B4-BE49-F238E27FC236}">
                <a16:creationId xmlns:a16="http://schemas.microsoft.com/office/drawing/2014/main" id="{0D5A9997-9C51-4E3F-961D-AFA30D9D95CC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18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33" name="그림 32" descr="노트북, 실내, 사람, 테이블이(가) 표시된 사진&#10;&#10;자동 생성된 설명">
            <a:extLst>
              <a:ext uri="{FF2B5EF4-FFF2-40B4-BE49-F238E27FC236}">
                <a16:creationId xmlns:a16="http://schemas.microsoft.com/office/drawing/2014/main" id="{81DC034B-5F7B-48F0-9E55-5EA70F9B70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0" r="39245"/>
          <a:stretch/>
        </p:blipFill>
        <p:spPr>
          <a:xfrm>
            <a:off x="4970866" y="1568299"/>
            <a:ext cx="2347220" cy="4304150"/>
          </a:xfrm>
          <a:prstGeom prst="rect">
            <a:avLst/>
          </a:prstGeom>
        </p:spPr>
      </p:pic>
      <p:pic>
        <p:nvPicPr>
          <p:cNvPr id="35" name="그림 34" descr="텍스트이(가) 표시된 사진&#10;&#10;자동 생성된 설명">
            <a:extLst>
              <a:ext uri="{FF2B5EF4-FFF2-40B4-BE49-F238E27FC236}">
                <a16:creationId xmlns:a16="http://schemas.microsoft.com/office/drawing/2014/main" id="{78C002A9-227F-4241-8035-54B05817E3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7" r="56391" b="6446"/>
          <a:stretch/>
        </p:blipFill>
        <p:spPr>
          <a:xfrm>
            <a:off x="2591547" y="704794"/>
            <a:ext cx="2347219" cy="4304150"/>
          </a:xfrm>
          <a:prstGeom prst="rect">
            <a:avLst/>
          </a:prstGeom>
        </p:spPr>
      </p:pic>
      <p:pic>
        <p:nvPicPr>
          <p:cNvPr id="37" name="그림 36" descr="사람, 테이블, 노트북, 실내이(가) 표시된 사진&#10;&#10;자동 생성된 설명">
            <a:extLst>
              <a:ext uri="{FF2B5EF4-FFF2-40B4-BE49-F238E27FC236}">
                <a16:creationId xmlns:a16="http://schemas.microsoft.com/office/drawing/2014/main" id="{B8D27C1A-4136-4FF2-B3A4-36DC6B55D8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50" r="28890"/>
          <a:stretch/>
        </p:blipFill>
        <p:spPr>
          <a:xfrm>
            <a:off x="7346646" y="704794"/>
            <a:ext cx="2347219" cy="4304149"/>
          </a:xfrm>
          <a:prstGeom prst="rect">
            <a:avLst/>
          </a:prstGeom>
        </p:spPr>
      </p:pic>
      <p:pic>
        <p:nvPicPr>
          <p:cNvPr id="40" name="그림 39" descr="건물, 실외, 하늘이(가) 표시된 사진&#10;&#10;자동 생성된 설명">
            <a:extLst>
              <a:ext uri="{FF2B5EF4-FFF2-40B4-BE49-F238E27FC236}">
                <a16:creationId xmlns:a16="http://schemas.microsoft.com/office/drawing/2014/main" id="{D2136870-A2E1-43A9-A0D4-C4EEC48248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6" r="44209"/>
          <a:stretch/>
        </p:blipFill>
        <p:spPr>
          <a:xfrm>
            <a:off x="211831" y="1568302"/>
            <a:ext cx="2347220" cy="4304147"/>
          </a:xfrm>
          <a:prstGeom prst="rect">
            <a:avLst/>
          </a:prstGeom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0E66BCA8-8326-4520-904A-B6431A3ED934}"/>
              </a:ext>
            </a:extLst>
          </p:cNvPr>
          <p:cNvSpPr/>
          <p:nvPr/>
        </p:nvSpPr>
        <p:spPr>
          <a:xfrm>
            <a:off x="7346655" y="704794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C272995B-2268-4C23-B41D-4DF87289FB0F}"/>
              </a:ext>
            </a:extLst>
          </p:cNvPr>
          <p:cNvCxnSpPr>
            <a:cxnSpLocks/>
          </p:cNvCxnSpPr>
          <p:nvPr/>
        </p:nvCxnSpPr>
        <p:spPr>
          <a:xfrm>
            <a:off x="7343480" y="657169"/>
            <a:ext cx="2347200" cy="0"/>
          </a:xfrm>
          <a:prstGeom prst="line">
            <a:avLst/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37B500D-632C-4B6A-A976-FD8A058B8743}"/>
              </a:ext>
            </a:extLst>
          </p:cNvPr>
          <p:cNvSpPr/>
          <p:nvPr/>
        </p:nvSpPr>
        <p:spPr>
          <a:xfrm>
            <a:off x="211841" y="1568299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24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F983972-94C0-416A-B725-8D43B286E502}"/>
              </a:ext>
            </a:extLst>
          </p:cNvPr>
          <p:cNvSpPr/>
          <p:nvPr/>
        </p:nvSpPr>
        <p:spPr>
          <a:xfrm>
            <a:off x="2593968" y="704794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24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0E815CE-EFCF-491B-8A8F-D0B7F65B81B8}"/>
              </a:ext>
            </a:extLst>
          </p:cNvPr>
          <p:cNvSpPr/>
          <p:nvPr/>
        </p:nvSpPr>
        <p:spPr>
          <a:xfrm>
            <a:off x="4970160" y="1568299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24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3C7CAB-D239-44CC-96C5-7199AF2BFEFF}"/>
              </a:ext>
            </a:extLst>
          </p:cNvPr>
          <p:cNvSpPr/>
          <p:nvPr/>
        </p:nvSpPr>
        <p:spPr>
          <a:xfrm>
            <a:off x="7346655" y="703124"/>
            <a:ext cx="2347200" cy="4305600"/>
          </a:xfrm>
          <a:prstGeom prst="rect">
            <a:avLst/>
          </a:prstGeom>
          <a:gradFill>
            <a:gsLst>
              <a:gs pos="100000">
                <a:schemeClr val="bg1">
                  <a:alpha val="0"/>
                  <a:lumMod val="100000"/>
                </a:schemeClr>
              </a:gs>
              <a:gs pos="50000">
                <a:srgbClr val="FFBDC1">
                  <a:alpha val="40000"/>
                </a:srgbClr>
              </a:gs>
              <a:gs pos="0">
                <a:srgbClr val="DE4C4B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sz="28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indent="84138"/>
            <a:r>
              <a:rPr lang="en-US" altLang="ko-KR" sz="28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en-US" altLang="ko-KR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|</a:t>
            </a:r>
            <a:r>
              <a:rPr lang="en-US" altLang="ko-KR" sz="28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28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6700" indent="-182563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</a:pPr>
            <a:r>
              <a:rPr lang="ko-KR" altLang="en-US" sz="11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링크 안내</a:t>
            </a:r>
            <a:endParaRPr lang="en-US" altLang="ko-KR" sz="11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Rectangle 180">
            <a:extLst>
              <a:ext uri="{FF2B5EF4-FFF2-40B4-BE49-F238E27FC236}">
                <a16:creationId xmlns:a16="http://schemas.microsoft.com/office/drawing/2014/main" id="{19FC2A3F-401D-4DF3-A13F-1DEF04D6CF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7DC6508-7ECA-4462-A81B-0CB68F16C4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283D911C-7339-465C-BCC4-D39064728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60A0EA3-05C8-46F6-8966-000297D0A5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1265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hlinkClick r:id="rId2"/>
            <a:extLst>
              <a:ext uri="{FF2B5EF4-FFF2-40B4-BE49-F238E27FC236}">
                <a16:creationId xmlns:a16="http://schemas.microsoft.com/office/drawing/2014/main" id="{4128E18E-9E7B-431C-ADBB-4589D63EE9BA}"/>
              </a:ext>
            </a:extLst>
          </p:cNvPr>
          <p:cNvSpPr txBox="1"/>
          <p:nvPr/>
        </p:nvSpPr>
        <p:spPr>
          <a:xfrm>
            <a:off x="1769068" y="960065"/>
            <a:ext cx="6901689" cy="219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 latinLnBrk="1">
              <a:defRPr/>
            </a:pPr>
            <a:r>
              <a:rPr lang="en-US" altLang="ko-KR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‘2019</a:t>
            </a:r>
            <a:r>
              <a:rPr lang="ko-KR" altLang="en-US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 비트캠프 </a:t>
            </a:r>
          </a:p>
          <a:p>
            <a:pPr lvl="0" algn="ctr" defTabSz="914400" latinLnBrk="1">
              <a:defRPr/>
            </a:pPr>
            <a:r>
              <a:rPr lang="en-US" altLang="ko-KR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UI/UX</a:t>
            </a:r>
            <a:r>
              <a:rPr lang="ko-KR" altLang="en-US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기반의 자바개발자 양성과정</a:t>
            </a:r>
          </a:p>
          <a:p>
            <a:pPr lvl="0" algn="ctr" defTabSz="914400" latinLnBrk="1">
              <a:defRPr/>
            </a:pPr>
            <a:r>
              <a:rPr lang="ko-KR" altLang="en-US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프로젝트 발표</a:t>
            </a:r>
            <a:r>
              <a:rPr lang="en-US" altLang="ko-KR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’ </a:t>
            </a:r>
            <a:r>
              <a:rPr lang="ko-KR" altLang="en-US" sz="280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영상 </a:t>
            </a:r>
            <a:endParaRPr lang="en-US" altLang="ko-KR" sz="2800" b="1" spc="30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lvl="0" algn="ctr" defTabSz="914400" latinLnBrk="1">
              <a:defRPr/>
            </a:pPr>
            <a:r>
              <a:rPr lang="en-US" altLang="ko-KR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클릭하세요</a:t>
            </a:r>
            <a:r>
              <a:rPr lang="en-US" altLang="ko-KR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총 </a:t>
            </a:r>
            <a:r>
              <a:rPr lang="en-US" altLang="ko-KR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31:10</a:t>
            </a:r>
            <a:r>
              <a:rPr lang="ko-KR" altLang="en-US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초</a:t>
            </a:r>
            <a:r>
              <a:rPr lang="en-US" altLang="ko-KR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</a:p>
          <a:p>
            <a:pPr lvl="0" algn="ctr" defTabSz="914400" latinLnBrk="1">
              <a:defRPr/>
            </a:pPr>
            <a:endParaRPr lang="en-US" altLang="ko-KR" sz="1050" b="1" spc="30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 defTabSz="914400" latinLnBrk="1">
              <a:defRPr/>
            </a:pPr>
            <a:r>
              <a:rPr lang="en-US" altLang="ko-KR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17:30 </a:t>
            </a:r>
            <a:r>
              <a:rPr lang="ko-KR" altLang="en-US" sz="1050" b="1" spc="300" dirty="0" err="1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개인마이페이지</a:t>
            </a:r>
            <a:r>
              <a:rPr lang="ko-KR" altLang="en-US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– </a:t>
            </a:r>
            <a:r>
              <a:rPr lang="ko-KR" altLang="en-US" sz="1050" b="1" spc="300" dirty="0" err="1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endParaRPr lang="en-US" altLang="ko-KR" sz="1050" b="1" spc="30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accent6">
                  <a:lumMod val="50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 defTabSz="914400" latinLnBrk="1">
              <a:defRPr/>
            </a:pPr>
            <a:r>
              <a:rPr lang="en-US" altLang="ko-KR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25:00 </a:t>
            </a:r>
            <a:r>
              <a:rPr lang="ko-KR" altLang="en-US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이벤트 프로모션</a:t>
            </a:r>
            <a:endParaRPr lang="en-US" altLang="ko-KR" sz="1050" b="1" spc="30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accent6">
                  <a:lumMod val="50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lvl="0" algn="ctr" defTabSz="914400" latinLnBrk="1">
              <a:defRPr/>
            </a:pPr>
            <a:r>
              <a:rPr lang="en-US" altLang="ko-KR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26:20 </a:t>
            </a:r>
            <a:r>
              <a:rPr lang="ko-KR" altLang="en-US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사업자번호 등록</a:t>
            </a:r>
            <a:r>
              <a:rPr lang="en-US" altLang="ko-KR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1050" b="1" spc="30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 카페 등록</a:t>
            </a:r>
            <a:endParaRPr lang="en-US" altLang="ko-KR" sz="1050" b="1" spc="30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accent6">
                  <a:lumMod val="50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0A2F03-0894-4E4B-974F-D4C7DCA22CB8}"/>
              </a:ext>
            </a:extLst>
          </p:cNvPr>
          <p:cNvSpPr txBox="1"/>
          <p:nvPr/>
        </p:nvSpPr>
        <p:spPr>
          <a:xfrm>
            <a:off x="2713924" y="4127751"/>
            <a:ext cx="44603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 카페 통합 예약 시스템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878B3FF-D6FA-4F4A-B3A4-388396D267E3}"/>
              </a:ext>
            </a:extLst>
          </p:cNvPr>
          <p:cNvSpPr/>
          <p:nvPr/>
        </p:nvSpPr>
        <p:spPr>
          <a:xfrm>
            <a:off x="4138457" y="4725461"/>
            <a:ext cx="1633169" cy="400109"/>
          </a:xfrm>
          <a:prstGeom prst="rect">
            <a:avLst/>
          </a:prstGeom>
          <a:solidFill>
            <a:srgbClr val="DE4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25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0353F4D-6185-4271-B495-AC4F185C0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5459" y="6540285"/>
            <a:ext cx="1021474" cy="247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1C5518C-3084-473F-99A8-7248435444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571" y="6464021"/>
            <a:ext cx="1379689" cy="400110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DE4BDF7-3725-4A2C-BD4A-F3B700C55FD4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736336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A425536-E0F9-4AE8-A128-4EB2D031C6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802" r="56116" b="3970"/>
          <a:stretch/>
        </p:blipFill>
        <p:spPr>
          <a:xfrm>
            <a:off x="1" y="1"/>
            <a:ext cx="4180243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EBA0410-57A1-447E-AC92-356B2C05E636}"/>
              </a:ext>
            </a:extLst>
          </p:cNvPr>
          <p:cNvSpPr/>
          <p:nvPr/>
        </p:nvSpPr>
        <p:spPr>
          <a:xfrm>
            <a:off x="1" y="-1"/>
            <a:ext cx="4180243" cy="6857999"/>
          </a:xfrm>
          <a:prstGeom prst="rect">
            <a:avLst/>
          </a:pr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9FA2848-425F-4FE4-BEC9-DB52F1228F3D}"/>
              </a:ext>
            </a:extLst>
          </p:cNvPr>
          <p:cNvSpPr/>
          <p:nvPr/>
        </p:nvSpPr>
        <p:spPr>
          <a:xfrm>
            <a:off x="0" y="0"/>
            <a:ext cx="4180244" cy="68580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BDED2C4-3648-406B-AD4A-82F88B81D93F}"/>
              </a:ext>
            </a:extLst>
          </p:cNvPr>
          <p:cNvSpPr/>
          <p:nvPr/>
        </p:nvSpPr>
        <p:spPr>
          <a:xfrm>
            <a:off x="2381175" y="443029"/>
            <a:ext cx="1929865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42950" latinLnBrk="1">
              <a:defRPr/>
            </a:pPr>
            <a:r>
              <a:rPr lang="en-US" altLang="ko-KR" sz="2600" b="1" spc="244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rgbClr val="DE4C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</a:t>
            </a:r>
            <a:r>
              <a:rPr lang="en-US" altLang="ko-KR" sz="2600" b="1" spc="244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ontents</a:t>
            </a:r>
            <a:endParaRPr lang="ko-KR" altLang="en-US" sz="2600" b="1" spc="244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290199E-AEF5-4BB7-8117-82AF5DA38E8D}"/>
              </a:ext>
            </a:extLst>
          </p:cNvPr>
          <p:cNvSpPr/>
          <p:nvPr/>
        </p:nvSpPr>
        <p:spPr>
          <a:xfrm>
            <a:off x="5991371" y="633167"/>
            <a:ext cx="3714833" cy="281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742950" latinLnBrk="1">
              <a:lnSpc>
                <a:spcPct val="150000"/>
              </a:lnSpc>
              <a:defRPr/>
            </a:pPr>
            <a:r>
              <a:rPr lang="en-US" altLang="ko-KR" sz="9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‘2019</a:t>
            </a:r>
            <a:r>
              <a:rPr lang="ko-KR" altLang="en-US" sz="9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 비트캠프 </a:t>
            </a:r>
            <a:r>
              <a:rPr lang="en-US" altLang="ko-KR" sz="9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UI/UX</a:t>
            </a:r>
            <a:r>
              <a:rPr lang="ko-KR" altLang="en-US" sz="9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기반의 자바개발자 양성과정 프로젝트 </a:t>
            </a:r>
            <a:r>
              <a:rPr lang="en-US" altLang="ko-KR" sz="9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’</a:t>
            </a:r>
            <a:endParaRPr lang="ko-KR" altLang="en-US" sz="9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66C12198-CDC8-45C1-8F19-31095D95E8A1}"/>
              </a:ext>
            </a:extLst>
          </p:cNvPr>
          <p:cNvCxnSpPr>
            <a:cxnSpLocks/>
          </p:cNvCxnSpPr>
          <p:nvPr/>
        </p:nvCxnSpPr>
        <p:spPr>
          <a:xfrm>
            <a:off x="4180244" y="946374"/>
            <a:ext cx="572575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B2E61DDF-4BCA-4732-A7DD-AC7565568966}"/>
              </a:ext>
            </a:extLst>
          </p:cNvPr>
          <p:cNvCxnSpPr>
            <a:cxnSpLocks/>
          </p:cNvCxnSpPr>
          <p:nvPr/>
        </p:nvCxnSpPr>
        <p:spPr>
          <a:xfrm>
            <a:off x="2363372" y="946374"/>
            <a:ext cx="1816872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11F453D-C058-43B6-8A6E-DF26077BAA29}"/>
              </a:ext>
            </a:extLst>
          </p:cNvPr>
          <p:cNvSpPr txBox="1"/>
          <p:nvPr/>
        </p:nvSpPr>
        <p:spPr>
          <a:xfrm>
            <a:off x="4897172" y="1585411"/>
            <a:ext cx="75211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40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DE4C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 </a:t>
            </a:r>
            <a:endParaRPr lang="ko-KR" altLang="en-US" sz="20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rgbClr val="DE4C4B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35D0231-ED2E-49C0-B309-5CEC1BDC3261}"/>
              </a:ext>
            </a:extLst>
          </p:cNvPr>
          <p:cNvSpPr/>
          <p:nvPr/>
        </p:nvSpPr>
        <p:spPr>
          <a:xfrm>
            <a:off x="5873932" y="1623338"/>
            <a:ext cx="505267" cy="34009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소개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6479EC3-4A22-4B3C-A843-BA076CA91B37}"/>
              </a:ext>
            </a:extLst>
          </p:cNvPr>
          <p:cNvSpPr/>
          <p:nvPr/>
        </p:nvSpPr>
        <p:spPr>
          <a:xfrm>
            <a:off x="7131315" y="1595202"/>
            <a:ext cx="1497526" cy="7655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  <a:defRPr/>
            </a:pPr>
            <a:r>
              <a:rPr lang="ko-KR" altLang="en-US" sz="10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Geomanist Bold"/>
              </a:rPr>
              <a:t>주제 선정 배경 및 목적</a:t>
            </a:r>
            <a:endParaRPr lang="en-US" altLang="ko-KR" sz="10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Geomanist Bold"/>
            </a:endParaRPr>
          </a:p>
          <a:p>
            <a:pPr marL="171450" indent="-171450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  <a:defRPr/>
            </a:pPr>
            <a:r>
              <a:rPr lang="ko-KR" altLang="en-US" sz="10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Geomanist Bold"/>
              </a:rPr>
              <a:t>팀원 및 작업 내역</a:t>
            </a:r>
            <a:endParaRPr lang="en-US" altLang="ko-KR" sz="10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Geomanist Bold"/>
            </a:endParaRPr>
          </a:p>
          <a:p>
            <a:pPr marL="171450" indent="-171450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  <a:defRPr/>
            </a:pPr>
            <a:r>
              <a:rPr lang="ko-KR" altLang="en-US" sz="10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Geomanist Bold"/>
              </a:rPr>
              <a:t>기대 효과</a:t>
            </a:r>
            <a:endParaRPr lang="en-US" altLang="ko-KR" sz="10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Geomanist Bold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1BAF82D-99B8-4953-90DE-7C3B1F8310A2}"/>
              </a:ext>
            </a:extLst>
          </p:cNvPr>
          <p:cNvSpPr txBox="1"/>
          <p:nvPr/>
        </p:nvSpPr>
        <p:spPr>
          <a:xfrm>
            <a:off x="4897172" y="2691752"/>
            <a:ext cx="75211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40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DE4C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 </a:t>
            </a:r>
            <a:endParaRPr lang="ko-KR" altLang="en-US" sz="20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rgbClr val="DE4C4B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788D6866-877C-4731-8C0F-C54B23966168}"/>
              </a:ext>
            </a:extLst>
          </p:cNvPr>
          <p:cNvSpPr/>
          <p:nvPr/>
        </p:nvSpPr>
        <p:spPr>
          <a:xfrm>
            <a:off x="5873932" y="2729679"/>
            <a:ext cx="505267" cy="34009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개요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98A1566-7037-4B77-A80E-367CEB506E94}"/>
              </a:ext>
            </a:extLst>
          </p:cNvPr>
          <p:cNvSpPr/>
          <p:nvPr/>
        </p:nvSpPr>
        <p:spPr>
          <a:xfrm>
            <a:off x="7131315" y="2701543"/>
            <a:ext cx="1069524" cy="7655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  <a:defRPr/>
            </a:pPr>
            <a:r>
              <a:rPr lang="ko-KR" altLang="en-US" sz="10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Geomanist Bold"/>
              </a:rPr>
              <a:t>개발 환경</a:t>
            </a:r>
            <a:endParaRPr lang="en-US" altLang="ko-KR" sz="10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Geomanist Bold"/>
            </a:endParaRPr>
          </a:p>
          <a:p>
            <a:pPr marL="171450" indent="-171450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  <a:defRPr/>
            </a:pPr>
            <a:r>
              <a:rPr lang="ko-KR" altLang="en-US" sz="10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Geomanist Bold"/>
              </a:rPr>
              <a:t>사용자 흐름도</a:t>
            </a:r>
            <a:endParaRPr lang="en-US" altLang="ko-KR" sz="10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Geomanist Bold"/>
            </a:endParaRPr>
          </a:p>
          <a:p>
            <a:pPr marL="171450" indent="-171450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  <a:defRPr/>
            </a:pPr>
            <a:r>
              <a:rPr lang="ko-KR" altLang="en-US" sz="10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Geomanist Bold"/>
              </a:rPr>
              <a:t>주요 기능</a:t>
            </a:r>
            <a:endParaRPr lang="en-US" altLang="ko-KR" sz="10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Geomanist Bold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0F804A6-5F29-4441-A1D8-0710D9D33859}"/>
              </a:ext>
            </a:extLst>
          </p:cNvPr>
          <p:cNvSpPr txBox="1"/>
          <p:nvPr/>
        </p:nvSpPr>
        <p:spPr>
          <a:xfrm>
            <a:off x="4897172" y="3821399"/>
            <a:ext cx="75211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40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DE4C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 </a:t>
            </a:r>
            <a:endParaRPr lang="ko-KR" altLang="en-US" sz="20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rgbClr val="DE4C4B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EF2661B8-5749-4F6A-8DA8-7100454C86DC}"/>
              </a:ext>
            </a:extLst>
          </p:cNvPr>
          <p:cNvSpPr/>
          <p:nvPr/>
        </p:nvSpPr>
        <p:spPr>
          <a:xfrm>
            <a:off x="5873932" y="3859326"/>
            <a:ext cx="505267" cy="34009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AD09A10-BFF7-4394-B571-D193559DA741}"/>
              </a:ext>
            </a:extLst>
          </p:cNvPr>
          <p:cNvSpPr/>
          <p:nvPr/>
        </p:nvSpPr>
        <p:spPr>
          <a:xfrm>
            <a:off x="7131315" y="3831190"/>
            <a:ext cx="1354858" cy="3039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  <a:defRPr/>
            </a:pPr>
            <a:r>
              <a:rPr lang="ko-KR" altLang="en-US" sz="10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Geomanist Bold"/>
              </a:rPr>
              <a:t>시스템 시연 및 설명</a:t>
            </a:r>
            <a:endParaRPr lang="en-US" altLang="ko-KR" sz="10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Geomanist Bold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C7533F0-8812-4B04-8A8B-E8528281B90A}"/>
              </a:ext>
            </a:extLst>
          </p:cNvPr>
          <p:cNvSpPr txBox="1"/>
          <p:nvPr/>
        </p:nvSpPr>
        <p:spPr>
          <a:xfrm>
            <a:off x="4897172" y="4660595"/>
            <a:ext cx="75211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40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DE4C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 </a:t>
            </a:r>
            <a:endParaRPr lang="ko-KR" altLang="en-US" sz="20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rgbClr val="DE4C4B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AC113168-5153-45B9-9DE2-1507F4A54A2B}"/>
              </a:ext>
            </a:extLst>
          </p:cNvPr>
          <p:cNvSpPr/>
          <p:nvPr/>
        </p:nvSpPr>
        <p:spPr>
          <a:xfrm>
            <a:off x="5873932" y="4698522"/>
            <a:ext cx="825867" cy="34009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D1EF4D2A-36A5-4F5B-BFE2-EF5CD9F1F8D5}"/>
              </a:ext>
            </a:extLst>
          </p:cNvPr>
          <p:cNvSpPr/>
          <p:nvPr/>
        </p:nvSpPr>
        <p:spPr>
          <a:xfrm>
            <a:off x="7131315" y="4670386"/>
            <a:ext cx="813043" cy="3039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  <a:defRPr/>
            </a:pPr>
            <a:r>
              <a:rPr lang="ko-KR" altLang="en-US" sz="10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Geomanist Bold"/>
              </a:rPr>
              <a:t>링크안내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0D37ABC-7D04-4B13-B428-EE68DA26F616}"/>
              </a:ext>
            </a:extLst>
          </p:cNvPr>
          <p:cNvCxnSpPr>
            <a:cxnSpLocks/>
          </p:cNvCxnSpPr>
          <p:nvPr/>
        </p:nvCxnSpPr>
        <p:spPr>
          <a:xfrm>
            <a:off x="5769493" y="1701697"/>
            <a:ext cx="0" cy="1800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B2D2171-AAF3-4963-A879-1E77761B2680}"/>
              </a:ext>
            </a:extLst>
          </p:cNvPr>
          <p:cNvCxnSpPr>
            <a:cxnSpLocks/>
          </p:cNvCxnSpPr>
          <p:nvPr/>
        </p:nvCxnSpPr>
        <p:spPr>
          <a:xfrm>
            <a:off x="5769493" y="2808038"/>
            <a:ext cx="0" cy="1800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8E20E66-4E25-42DB-BD7E-206F7BD19559}"/>
              </a:ext>
            </a:extLst>
          </p:cNvPr>
          <p:cNvCxnSpPr>
            <a:cxnSpLocks/>
          </p:cNvCxnSpPr>
          <p:nvPr/>
        </p:nvCxnSpPr>
        <p:spPr>
          <a:xfrm>
            <a:off x="5769493" y="3937685"/>
            <a:ext cx="0" cy="1800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977DE557-049D-4E76-8386-634235FE9962}"/>
              </a:ext>
            </a:extLst>
          </p:cNvPr>
          <p:cNvCxnSpPr>
            <a:cxnSpLocks/>
          </p:cNvCxnSpPr>
          <p:nvPr/>
        </p:nvCxnSpPr>
        <p:spPr>
          <a:xfrm>
            <a:off x="5769493" y="4776881"/>
            <a:ext cx="0" cy="1800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E940143D-FE01-4B41-9D0C-7BBFD479E09D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9" name="슬라이드 번호 개체 틀 16">
            <a:extLst>
              <a:ext uri="{FF2B5EF4-FFF2-40B4-BE49-F238E27FC236}">
                <a16:creationId xmlns:a16="http://schemas.microsoft.com/office/drawing/2014/main" id="{C15D2716-7C03-4DAF-A9F7-BF2F9476ED83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2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30" name="Picture 2">
            <a:extLst>
              <a:ext uri="{FF2B5EF4-FFF2-40B4-BE49-F238E27FC236}">
                <a16:creationId xmlns:a16="http://schemas.microsoft.com/office/drawing/2014/main" id="{20696F60-9791-4B5B-9353-740CF6B82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tangle 180">
            <a:extLst>
              <a:ext uri="{FF2B5EF4-FFF2-40B4-BE49-F238E27FC236}">
                <a16:creationId xmlns:a16="http://schemas.microsoft.com/office/drawing/2014/main" id="{003C5DCE-0D43-486D-A702-363DD079C7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2EE30DB-7B49-4283-B222-28010E8A68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404" y="6512598"/>
            <a:ext cx="1173356" cy="34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069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034DC873-7CE6-440A-8BC9-1EC6BE163D45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슬라이드 번호 개체 틀 16">
            <a:extLst>
              <a:ext uri="{FF2B5EF4-FFF2-40B4-BE49-F238E27FC236}">
                <a16:creationId xmlns:a16="http://schemas.microsoft.com/office/drawing/2014/main" id="{0D5A9997-9C51-4E3F-961D-AFA30D9D95CC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3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33" name="그림 32" descr="노트북, 실내, 사람, 테이블이(가) 표시된 사진&#10;&#10;자동 생성된 설명">
            <a:extLst>
              <a:ext uri="{FF2B5EF4-FFF2-40B4-BE49-F238E27FC236}">
                <a16:creationId xmlns:a16="http://schemas.microsoft.com/office/drawing/2014/main" id="{81DC034B-5F7B-48F0-9E55-5EA70F9B70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0" r="39245"/>
          <a:stretch/>
        </p:blipFill>
        <p:spPr>
          <a:xfrm>
            <a:off x="4970140" y="1568299"/>
            <a:ext cx="2347220" cy="4304150"/>
          </a:xfrm>
          <a:prstGeom prst="rect">
            <a:avLst/>
          </a:prstGeom>
        </p:spPr>
      </p:pic>
      <p:pic>
        <p:nvPicPr>
          <p:cNvPr id="35" name="그림 34" descr="텍스트이(가) 표시된 사진&#10;&#10;자동 생성된 설명">
            <a:extLst>
              <a:ext uri="{FF2B5EF4-FFF2-40B4-BE49-F238E27FC236}">
                <a16:creationId xmlns:a16="http://schemas.microsoft.com/office/drawing/2014/main" id="{78C002A9-227F-4241-8035-54B05817E3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7" r="56391" b="6446"/>
          <a:stretch/>
        </p:blipFill>
        <p:spPr>
          <a:xfrm>
            <a:off x="2593959" y="704794"/>
            <a:ext cx="2347219" cy="4304150"/>
          </a:xfrm>
          <a:prstGeom prst="rect">
            <a:avLst/>
          </a:prstGeom>
        </p:spPr>
      </p:pic>
      <p:pic>
        <p:nvPicPr>
          <p:cNvPr id="37" name="그림 36" descr="사람, 테이블, 노트북, 실내이(가) 표시된 사진&#10;&#10;자동 생성된 설명">
            <a:extLst>
              <a:ext uri="{FF2B5EF4-FFF2-40B4-BE49-F238E27FC236}">
                <a16:creationId xmlns:a16="http://schemas.microsoft.com/office/drawing/2014/main" id="{B8D27C1A-4136-4FF2-B3A4-36DC6B55D8E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50" r="28890"/>
          <a:stretch/>
        </p:blipFill>
        <p:spPr>
          <a:xfrm>
            <a:off x="7348305" y="704794"/>
            <a:ext cx="2347219" cy="4304149"/>
          </a:xfrm>
          <a:prstGeom prst="rect">
            <a:avLst/>
          </a:prstGeom>
        </p:spPr>
      </p:pic>
      <p:pic>
        <p:nvPicPr>
          <p:cNvPr id="40" name="그림 39" descr="건물, 실외, 하늘이(가) 표시된 사진&#10;&#10;자동 생성된 설명">
            <a:extLst>
              <a:ext uri="{FF2B5EF4-FFF2-40B4-BE49-F238E27FC236}">
                <a16:creationId xmlns:a16="http://schemas.microsoft.com/office/drawing/2014/main" id="{D2136870-A2E1-43A9-A0D4-C4EEC48248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6" r="44209"/>
          <a:stretch/>
        </p:blipFill>
        <p:spPr>
          <a:xfrm>
            <a:off x="211831" y="1568302"/>
            <a:ext cx="2347220" cy="4304147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6B554DE3-6836-46D7-952A-7EBA0FADE2FD}"/>
              </a:ext>
            </a:extLst>
          </p:cNvPr>
          <p:cNvSpPr/>
          <p:nvPr/>
        </p:nvSpPr>
        <p:spPr>
          <a:xfrm>
            <a:off x="211841" y="1568299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F9FFB12-6006-4348-B731-A97649004D5A}"/>
              </a:ext>
            </a:extLst>
          </p:cNvPr>
          <p:cNvSpPr/>
          <p:nvPr/>
        </p:nvSpPr>
        <p:spPr>
          <a:xfrm>
            <a:off x="212082" y="1566849"/>
            <a:ext cx="2347200" cy="4305600"/>
          </a:xfrm>
          <a:prstGeom prst="rect">
            <a:avLst/>
          </a:prstGeom>
          <a:gradFill>
            <a:gsLst>
              <a:gs pos="100000">
                <a:schemeClr val="bg1">
                  <a:alpha val="0"/>
                  <a:lumMod val="100000"/>
                </a:schemeClr>
              </a:gs>
              <a:gs pos="50000">
                <a:srgbClr val="FFBDC1">
                  <a:alpha val="40000"/>
                </a:srgbClr>
              </a:gs>
              <a:gs pos="0">
                <a:srgbClr val="DE4C4B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sz="28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indent="84138"/>
            <a:r>
              <a:rPr lang="en-US" altLang="ko-KR" sz="28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en-US" altLang="ko-KR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|</a:t>
            </a:r>
            <a:r>
              <a:rPr lang="en-US" altLang="ko-KR" sz="28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소개</a:t>
            </a:r>
          </a:p>
          <a:p>
            <a:endParaRPr lang="en-US" altLang="ko-KR" sz="28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6700" indent="-182563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</a:pPr>
            <a:r>
              <a:rPr lang="ko-KR" altLang="en-US" sz="11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주제 선정 배경 및 목적</a:t>
            </a:r>
            <a:endParaRPr lang="en-US" altLang="ko-KR" sz="11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6700" indent="-182563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</a:pPr>
            <a:r>
              <a:rPr lang="ko-KR" altLang="en-US" sz="11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팀원 및 작업 내역</a:t>
            </a:r>
          </a:p>
          <a:p>
            <a:pPr marL="266700" indent="-182563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</a:pPr>
            <a:r>
              <a:rPr lang="ko-KR" altLang="en-US" sz="11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기대효과</a:t>
            </a:r>
          </a:p>
          <a:p>
            <a:pPr marL="266700" indent="-182563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</a:pPr>
            <a:endParaRPr lang="ko-KR" altLang="en-US" sz="11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84137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100000"/>
              <a:tabLst>
                <a:tab pos="773906" algn="l"/>
              </a:tabLst>
            </a:pPr>
            <a:endParaRPr lang="ko-KR" altLang="en-US" sz="11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ko-KR" altLang="en-US" sz="24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CD83D9E-62F8-4C25-9B93-23E807D3490A}"/>
              </a:ext>
            </a:extLst>
          </p:cNvPr>
          <p:cNvSpPr/>
          <p:nvPr/>
        </p:nvSpPr>
        <p:spPr>
          <a:xfrm>
            <a:off x="2593968" y="704794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24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C465EF6-ADDD-48F1-962D-63AA4DB94FA2}"/>
              </a:ext>
            </a:extLst>
          </p:cNvPr>
          <p:cNvSpPr/>
          <p:nvPr/>
        </p:nvSpPr>
        <p:spPr>
          <a:xfrm>
            <a:off x="4970160" y="1568299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24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E66BCA8-8326-4520-904A-B6431A3ED934}"/>
              </a:ext>
            </a:extLst>
          </p:cNvPr>
          <p:cNvSpPr/>
          <p:nvPr/>
        </p:nvSpPr>
        <p:spPr>
          <a:xfrm>
            <a:off x="7344987" y="704794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16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D4BE423-FC7A-4144-B659-C77445FD291F}"/>
              </a:ext>
            </a:extLst>
          </p:cNvPr>
          <p:cNvCxnSpPr>
            <a:cxnSpLocks/>
          </p:cNvCxnSpPr>
          <p:nvPr/>
        </p:nvCxnSpPr>
        <p:spPr>
          <a:xfrm>
            <a:off x="209550" y="1526219"/>
            <a:ext cx="2347200" cy="0"/>
          </a:xfrm>
          <a:prstGeom prst="line">
            <a:avLst/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1C830F45-191D-48BE-A1F7-E92C7D0358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E21F2980-8CDC-4738-9EB3-B24089D65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80">
            <a:extLst>
              <a:ext uri="{FF2B5EF4-FFF2-40B4-BE49-F238E27FC236}">
                <a16:creationId xmlns:a16="http://schemas.microsoft.com/office/drawing/2014/main" id="{D29C098F-C5F7-44C2-BC7A-526B169919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6283078-3084-4C75-AEDF-2A44153984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776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D2F73A48-66DC-4F58-8C6A-8EC05FA6A11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E055EFDE-2E4E-4522-A570-1E85DE28A0CD}"/>
              </a:ext>
            </a:extLst>
          </p:cNvPr>
          <p:cNvGrpSpPr/>
          <p:nvPr/>
        </p:nvGrpSpPr>
        <p:grpSpPr>
          <a:xfrm>
            <a:off x="3665382" y="419377"/>
            <a:ext cx="2610459" cy="374083"/>
            <a:chOff x="3729975" y="470177"/>
            <a:chExt cx="2610459" cy="374083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24BABF0-A7E8-40A0-84BF-FFB243EB8478}"/>
                </a:ext>
              </a:extLst>
            </p:cNvPr>
            <p:cNvSpPr txBox="1"/>
            <p:nvPr/>
          </p:nvSpPr>
          <p:spPr>
            <a:xfrm>
              <a:off x="4103924" y="474928"/>
              <a:ext cx="2236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주제 선정 배경 및 목적</a:t>
              </a: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7DC55820-AA9D-4A03-98DE-908F0B51B9F1}"/>
                </a:ext>
              </a:extLst>
            </p:cNvPr>
            <p:cNvSpPr/>
            <p:nvPr/>
          </p:nvSpPr>
          <p:spPr>
            <a:xfrm>
              <a:off x="3729975" y="470177"/>
              <a:ext cx="522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  <a:endParaRPr lang="ko-KR" altLang="en-US" b="1" dirty="0">
                <a:solidFill>
                  <a:srgbClr val="324353"/>
                </a:solidFill>
              </a:endParaRPr>
            </a:p>
          </p:txBody>
        </p:sp>
      </p:grp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15A1F5A2-CB39-4803-A409-6AF0B3129044}"/>
              </a:ext>
            </a:extLst>
          </p:cNvPr>
          <p:cNvCxnSpPr>
            <a:cxnSpLocks/>
          </p:cNvCxnSpPr>
          <p:nvPr/>
        </p:nvCxnSpPr>
        <p:spPr>
          <a:xfrm>
            <a:off x="3353883" y="792770"/>
            <a:ext cx="315055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7C1320BB-EACB-4F5D-BD9B-FD4594A62891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FA945ADD-5739-4816-B696-B52CC0189119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0E51DF9F-B017-4513-9131-EA8A47C986D9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88B960D0-0B6A-4C66-BA20-39DB66CFC7D4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578DBEE-852A-4DA4-8145-6D2D10A67193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0DA4C25E-DCB8-4460-9336-E6244EFB9570}"/>
              </a:ext>
            </a:extLst>
          </p:cNvPr>
          <p:cNvCxnSpPr>
            <a:cxnSpLocks/>
          </p:cNvCxnSpPr>
          <p:nvPr/>
        </p:nvCxnSpPr>
        <p:spPr>
          <a:xfrm>
            <a:off x="200025" y="6485937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4" name="슬라이드 번호 개체 틀 16">
            <a:extLst>
              <a:ext uri="{FF2B5EF4-FFF2-40B4-BE49-F238E27FC236}">
                <a16:creationId xmlns:a16="http://schemas.microsoft.com/office/drawing/2014/main" id="{0A610758-9B2A-4838-816C-B74B55EE0FB1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4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91" name="그림 90">
            <a:extLst>
              <a:ext uri="{FF2B5EF4-FFF2-40B4-BE49-F238E27FC236}">
                <a16:creationId xmlns:a16="http://schemas.microsoft.com/office/drawing/2014/main" id="{B7397ED1-6376-43CB-B655-35FCE3B82D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93" name="Picture 2">
            <a:extLst>
              <a:ext uri="{FF2B5EF4-FFF2-40B4-BE49-F238E27FC236}">
                <a16:creationId xmlns:a16="http://schemas.microsoft.com/office/drawing/2014/main" id="{1099F67A-1BF6-4F21-B650-82EA6235D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Rectangle 180">
            <a:extLst>
              <a:ext uri="{FF2B5EF4-FFF2-40B4-BE49-F238E27FC236}">
                <a16:creationId xmlns:a16="http://schemas.microsoft.com/office/drawing/2014/main" id="{29D38F82-D4A3-4E23-AE1B-EBE27CA57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5EFDF2B5-6F92-47A2-A178-01E4C3D92F93}"/>
              </a:ext>
            </a:extLst>
          </p:cNvPr>
          <p:cNvGrpSpPr/>
          <p:nvPr/>
        </p:nvGrpSpPr>
        <p:grpSpPr>
          <a:xfrm>
            <a:off x="1214716" y="2356610"/>
            <a:ext cx="7477758" cy="1713908"/>
            <a:chOff x="1440292" y="2383727"/>
            <a:chExt cx="7026605" cy="1610505"/>
          </a:xfrm>
        </p:grpSpPr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2F1B96E9-015B-42C9-99CB-FE298A65547A}"/>
                </a:ext>
              </a:extLst>
            </p:cNvPr>
            <p:cNvGrpSpPr/>
            <p:nvPr/>
          </p:nvGrpSpPr>
          <p:grpSpPr>
            <a:xfrm>
              <a:off x="1440292" y="2384288"/>
              <a:ext cx="7026605" cy="1609944"/>
              <a:chOff x="1138938" y="2454785"/>
              <a:chExt cx="7026605" cy="1609944"/>
            </a:xfrm>
          </p:grpSpPr>
          <p:sp>
            <p:nvSpPr>
              <p:cNvPr id="105" name="막힌 원호 104">
                <a:extLst>
                  <a:ext uri="{FF2B5EF4-FFF2-40B4-BE49-F238E27FC236}">
                    <a16:creationId xmlns:a16="http://schemas.microsoft.com/office/drawing/2014/main" id="{5721E5FB-3B53-4965-A701-0224D1A4A065}"/>
                  </a:ext>
                </a:extLst>
              </p:cNvPr>
              <p:cNvSpPr/>
              <p:nvPr/>
            </p:nvSpPr>
            <p:spPr>
              <a:xfrm>
                <a:off x="1138938" y="2455907"/>
                <a:ext cx="1608824" cy="1608822"/>
              </a:xfrm>
              <a:prstGeom prst="blockArc">
                <a:avLst>
                  <a:gd name="adj1" fmla="val 10800000"/>
                  <a:gd name="adj2" fmla="val 6"/>
                  <a:gd name="adj3" fmla="val 15923"/>
                </a:avLst>
              </a:prstGeom>
              <a:solidFill>
                <a:srgbClr val="9CB6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막힌 원호 105">
                <a:extLst>
                  <a:ext uri="{FF2B5EF4-FFF2-40B4-BE49-F238E27FC236}">
                    <a16:creationId xmlns:a16="http://schemas.microsoft.com/office/drawing/2014/main" id="{453B4801-08A1-4AF1-AB11-A72D7436C10D}"/>
                  </a:ext>
                </a:extLst>
              </p:cNvPr>
              <p:cNvSpPr/>
              <p:nvPr/>
            </p:nvSpPr>
            <p:spPr>
              <a:xfrm flipV="1">
                <a:off x="2493383" y="2454785"/>
                <a:ext cx="1608824" cy="1608822"/>
              </a:xfrm>
              <a:prstGeom prst="blockArc">
                <a:avLst>
                  <a:gd name="adj1" fmla="val 10800000"/>
                  <a:gd name="adj2" fmla="val 6"/>
                  <a:gd name="adj3" fmla="val 15923"/>
                </a:avLst>
              </a:prstGeom>
              <a:solidFill>
                <a:srgbClr val="9CB6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막힌 원호 106">
                <a:extLst>
                  <a:ext uri="{FF2B5EF4-FFF2-40B4-BE49-F238E27FC236}">
                    <a16:creationId xmlns:a16="http://schemas.microsoft.com/office/drawing/2014/main" id="{68B22914-AC50-46E5-9EEA-C337D46416AE}"/>
                  </a:ext>
                </a:extLst>
              </p:cNvPr>
              <p:cNvSpPr/>
              <p:nvPr/>
            </p:nvSpPr>
            <p:spPr>
              <a:xfrm>
                <a:off x="3847828" y="2455907"/>
                <a:ext cx="1608824" cy="1608822"/>
              </a:xfrm>
              <a:prstGeom prst="blockArc">
                <a:avLst>
                  <a:gd name="adj1" fmla="val 10800000"/>
                  <a:gd name="adj2" fmla="val 6"/>
                  <a:gd name="adj3" fmla="val 15923"/>
                </a:avLst>
              </a:prstGeom>
              <a:solidFill>
                <a:srgbClr val="9CB6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막힌 원호 107">
                <a:extLst>
                  <a:ext uri="{FF2B5EF4-FFF2-40B4-BE49-F238E27FC236}">
                    <a16:creationId xmlns:a16="http://schemas.microsoft.com/office/drawing/2014/main" id="{FFCB24C3-DBE3-42E8-9AFC-EFDCEE1C465E}"/>
                  </a:ext>
                </a:extLst>
              </p:cNvPr>
              <p:cNvSpPr/>
              <p:nvPr/>
            </p:nvSpPr>
            <p:spPr>
              <a:xfrm flipV="1">
                <a:off x="5202273" y="2454785"/>
                <a:ext cx="1608824" cy="1608822"/>
              </a:xfrm>
              <a:prstGeom prst="blockArc">
                <a:avLst>
                  <a:gd name="adj1" fmla="val 10800000"/>
                  <a:gd name="adj2" fmla="val 6"/>
                  <a:gd name="adj3" fmla="val 15923"/>
                </a:avLst>
              </a:prstGeom>
              <a:solidFill>
                <a:srgbClr val="9CB6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막힌 원호 109">
                <a:extLst>
                  <a:ext uri="{FF2B5EF4-FFF2-40B4-BE49-F238E27FC236}">
                    <a16:creationId xmlns:a16="http://schemas.microsoft.com/office/drawing/2014/main" id="{A1E91D35-39FE-4CCC-8E1F-B2CC52AAF2A9}"/>
                  </a:ext>
                </a:extLst>
              </p:cNvPr>
              <p:cNvSpPr/>
              <p:nvPr/>
            </p:nvSpPr>
            <p:spPr>
              <a:xfrm>
                <a:off x="6556719" y="2455907"/>
                <a:ext cx="1608824" cy="1608822"/>
              </a:xfrm>
              <a:prstGeom prst="blockArc">
                <a:avLst>
                  <a:gd name="adj1" fmla="val 10800000"/>
                  <a:gd name="adj2" fmla="val 6"/>
                  <a:gd name="adj3" fmla="val 15923"/>
                </a:avLst>
              </a:prstGeom>
              <a:solidFill>
                <a:srgbClr val="9CB6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63E87E03-4153-4A52-B71B-6CCA36823E40}"/>
                </a:ext>
              </a:extLst>
            </p:cNvPr>
            <p:cNvGrpSpPr/>
            <p:nvPr/>
          </p:nvGrpSpPr>
          <p:grpSpPr>
            <a:xfrm flipV="1">
              <a:off x="1440292" y="2383727"/>
              <a:ext cx="7026605" cy="1609944"/>
              <a:chOff x="1138938" y="2454785"/>
              <a:chExt cx="7026605" cy="1609944"/>
            </a:xfrm>
            <a:solidFill>
              <a:srgbClr val="324353"/>
            </a:solidFill>
          </p:grpSpPr>
          <p:sp>
            <p:nvSpPr>
              <p:cNvPr id="100" name="막힌 원호 99">
                <a:extLst>
                  <a:ext uri="{FF2B5EF4-FFF2-40B4-BE49-F238E27FC236}">
                    <a16:creationId xmlns:a16="http://schemas.microsoft.com/office/drawing/2014/main" id="{26BF3548-9C5D-47B3-8053-CA404990DA38}"/>
                  </a:ext>
                </a:extLst>
              </p:cNvPr>
              <p:cNvSpPr/>
              <p:nvPr/>
            </p:nvSpPr>
            <p:spPr>
              <a:xfrm>
                <a:off x="1138938" y="2455907"/>
                <a:ext cx="1608824" cy="1608822"/>
              </a:xfrm>
              <a:prstGeom prst="blockArc">
                <a:avLst>
                  <a:gd name="adj1" fmla="val 10800000"/>
                  <a:gd name="adj2" fmla="val 6"/>
                  <a:gd name="adj3" fmla="val 1592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막힌 원호 100">
                <a:extLst>
                  <a:ext uri="{FF2B5EF4-FFF2-40B4-BE49-F238E27FC236}">
                    <a16:creationId xmlns:a16="http://schemas.microsoft.com/office/drawing/2014/main" id="{1E56291A-6F7A-45F4-8AD2-841A89701DAB}"/>
                  </a:ext>
                </a:extLst>
              </p:cNvPr>
              <p:cNvSpPr/>
              <p:nvPr/>
            </p:nvSpPr>
            <p:spPr>
              <a:xfrm flipV="1">
                <a:off x="2493383" y="2454785"/>
                <a:ext cx="1608824" cy="1608822"/>
              </a:xfrm>
              <a:prstGeom prst="blockArc">
                <a:avLst>
                  <a:gd name="adj1" fmla="val 10800000"/>
                  <a:gd name="adj2" fmla="val 6"/>
                  <a:gd name="adj3" fmla="val 1592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막힌 원호 101">
                <a:extLst>
                  <a:ext uri="{FF2B5EF4-FFF2-40B4-BE49-F238E27FC236}">
                    <a16:creationId xmlns:a16="http://schemas.microsoft.com/office/drawing/2014/main" id="{81C7974F-7956-48B8-A416-089C549379FD}"/>
                  </a:ext>
                </a:extLst>
              </p:cNvPr>
              <p:cNvSpPr/>
              <p:nvPr/>
            </p:nvSpPr>
            <p:spPr>
              <a:xfrm>
                <a:off x="3847828" y="2455907"/>
                <a:ext cx="1608824" cy="1608822"/>
              </a:xfrm>
              <a:prstGeom prst="blockArc">
                <a:avLst>
                  <a:gd name="adj1" fmla="val 10800000"/>
                  <a:gd name="adj2" fmla="val 6"/>
                  <a:gd name="adj3" fmla="val 1592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막힌 원호 102">
                <a:extLst>
                  <a:ext uri="{FF2B5EF4-FFF2-40B4-BE49-F238E27FC236}">
                    <a16:creationId xmlns:a16="http://schemas.microsoft.com/office/drawing/2014/main" id="{2C8357D8-7CA1-48E2-A114-93776210296E}"/>
                  </a:ext>
                </a:extLst>
              </p:cNvPr>
              <p:cNvSpPr/>
              <p:nvPr/>
            </p:nvSpPr>
            <p:spPr>
              <a:xfrm flipV="1">
                <a:off x="5202273" y="2454785"/>
                <a:ext cx="1608824" cy="1608822"/>
              </a:xfrm>
              <a:prstGeom prst="blockArc">
                <a:avLst>
                  <a:gd name="adj1" fmla="val 10800000"/>
                  <a:gd name="adj2" fmla="val 6"/>
                  <a:gd name="adj3" fmla="val 1592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막힌 원호 103">
                <a:extLst>
                  <a:ext uri="{FF2B5EF4-FFF2-40B4-BE49-F238E27FC236}">
                    <a16:creationId xmlns:a16="http://schemas.microsoft.com/office/drawing/2014/main" id="{CE2DA786-9E33-47C5-A749-7D44D7AEFD4C}"/>
                  </a:ext>
                </a:extLst>
              </p:cNvPr>
              <p:cNvSpPr/>
              <p:nvPr/>
            </p:nvSpPr>
            <p:spPr>
              <a:xfrm>
                <a:off x="6556719" y="2455907"/>
                <a:ext cx="1608824" cy="1608822"/>
              </a:xfrm>
              <a:prstGeom prst="blockArc">
                <a:avLst>
                  <a:gd name="adj1" fmla="val 10800000"/>
                  <a:gd name="adj2" fmla="val 6"/>
                  <a:gd name="adj3" fmla="val 1592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833DE281-1FF2-4D8A-AEF6-066137C28328}"/>
              </a:ext>
            </a:extLst>
          </p:cNvPr>
          <p:cNvSpPr txBox="1"/>
          <p:nvPr/>
        </p:nvSpPr>
        <p:spPr>
          <a:xfrm>
            <a:off x="1521590" y="2853924"/>
            <a:ext cx="1098378" cy="7463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b="1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스터디카페</a:t>
            </a:r>
            <a:endParaRPr lang="en-US" altLang="ko-KR" sz="12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예약 시스템의 </a:t>
            </a:r>
            <a:endParaRPr lang="en-US" altLang="ko-KR" sz="12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부재 및 불편함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16921161-9B91-4A02-A8E3-0F2DF99F9195}"/>
              </a:ext>
            </a:extLst>
          </p:cNvPr>
          <p:cNvSpPr txBox="1"/>
          <p:nvPr/>
        </p:nvSpPr>
        <p:spPr>
          <a:xfrm>
            <a:off x="2860407" y="2893720"/>
            <a:ext cx="1303562" cy="7139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여러 </a:t>
            </a:r>
            <a:r>
              <a:rPr lang="ko-KR" altLang="en-US" sz="1138" b="1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스터디카페를</a:t>
            </a: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en-US" altLang="ko-KR" sz="1138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비교해 볼 수 있는 </a:t>
            </a:r>
            <a:endParaRPr lang="en-US" altLang="ko-KR" sz="1138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사이트에 대한 니즈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9BE72B9B-9733-4A46-8F5F-D2A15A7CE4A4}"/>
              </a:ext>
            </a:extLst>
          </p:cNvPr>
          <p:cNvSpPr txBox="1"/>
          <p:nvPr/>
        </p:nvSpPr>
        <p:spPr>
          <a:xfrm>
            <a:off x="4392681" y="2893720"/>
            <a:ext cx="1125628" cy="7125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온라인 예약</a:t>
            </a:r>
            <a:endParaRPr lang="en-US" altLang="ko-KR" sz="1138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 결제시스템의</a:t>
            </a:r>
            <a:endParaRPr lang="en-US" altLang="ko-KR" sz="1138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필요성 대두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BA5C5AB4-CBC5-4F73-9871-7B07D206B6AB}"/>
              </a:ext>
            </a:extLst>
          </p:cNvPr>
          <p:cNvSpPr txBox="1"/>
          <p:nvPr/>
        </p:nvSpPr>
        <p:spPr>
          <a:xfrm>
            <a:off x="5865053" y="2893720"/>
            <a:ext cx="1059906" cy="7139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지역별</a:t>
            </a:r>
            <a:r>
              <a:rPr lang="en-US" altLang="ko-KR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주제별</a:t>
            </a:r>
            <a:endParaRPr lang="en-US" altLang="ko-KR" sz="1138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스터디모임</a:t>
            </a:r>
            <a:endParaRPr lang="en-US" altLang="ko-KR" sz="1138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조회 및 신청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18195EA9-4D67-45D7-AC85-AACE1566AB44}"/>
              </a:ext>
            </a:extLst>
          </p:cNvPr>
          <p:cNvSpPr txBox="1"/>
          <p:nvPr/>
        </p:nvSpPr>
        <p:spPr>
          <a:xfrm>
            <a:off x="7407896" y="2893720"/>
            <a:ext cx="865943" cy="7139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 관련</a:t>
            </a:r>
            <a:endParaRPr lang="en-US" altLang="ko-KR" sz="1138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다양한 편의</a:t>
            </a:r>
            <a:endParaRPr lang="en-US" altLang="ko-KR" sz="1138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38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 제공</a:t>
            </a:r>
            <a:endParaRPr lang="en-US" altLang="ko-KR" sz="1138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042E2A73-9492-4B8F-893B-62912CB4C156}"/>
              </a:ext>
            </a:extLst>
          </p:cNvPr>
          <p:cNvGrpSpPr/>
          <p:nvPr/>
        </p:nvGrpSpPr>
        <p:grpSpPr>
          <a:xfrm>
            <a:off x="2128724" y="1338897"/>
            <a:ext cx="5679014" cy="821281"/>
            <a:chOff x="2654937" y="1577089"/>
            <a:chExt cx="5679014" cy="821281"/>
          </a:xfrm>
        </p:grpSpPr>
        <p:sp>
          <p:nvSpPr>
            <p:cNvPr id="137" name="TextBox 5">
              <a:extLst>
                <a:ext uri="{FF2B5EF4-FFF2-40B4-BE49-F238E27FC236}">
                  <a16:creationId xmlns:a16="http://schemas.microsoft.com/office/drawing/2014/main" id="{627383E1-CD9B-476D-AAEC-85D71313AE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4937" y="1577089"/>
              <a:ext cx="5679014" cy="584775"/>
            </a:xfrm>
            <a:prstGeom prst="rect">
              <a:avLst/>
            </a:prstGeom>
            <a:solidFill>
              <a:srgbClr val="DE4C4B"/>
            </a:solidFill>
            <a:ln>
              <a:noFill/>
            </a:ln>
          </p:spPr>
          <p:txBody>
            <a:bodyPr wrap="square" anchor="ctr">
              <a:spAutoFit/>
            </a:bodyPr>
            <a:lstStyle>
              <a:lvl1pPr>
                <a:defRPr kumimoji="1" sz="2400">
                  <a:solidFill>
                    <a:schemeClr val="tx1"/>
                  </a:solidFill>
                  <a:latin typeface="Tahoma" pitchFamily="34" charset="0"/>
                  <a:ea typeface="굴림" charset="-127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itchFamily="34" charset="0"/>
                  <a:ea typeface="굴림" charset="-127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itchFamily="34" charset="0"/>
                  <a:ea typeface="굴림" charset="-127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itchFamily="34" charset="0"/>
                  <a:ea typeface="굴림" charset="-127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itchFamily="34" charset="0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itchFamily="34" charset="0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itchFamily="34" charset="0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itchFamily="34" charset="0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itchFamily="34" charset="0"/>
                  <a:ea typeface="굴림" charset="-127"/>
                </a:defRPr>
              </a:lvl9pPr>
            </a:lstStyle>
            <a:p>
              <a:pPr algn="ctr" defTabSz="333880" fontAlgn="base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tabLst>
                  <a:tab pos="773906" algn="l"/>
                </a:tabLst>
              </a:pPr>
              <a:r>
                <a:rPr lang="en-US" altLang="ko-KR" sz="1600" b="1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Geomanist Bold"/>
                </a:rPr>
                <a:t>2019</a:t>
              </a:r>
              <a:r>
                <a:rPr lang="ko-KR" altLang="en-US" sz="1600" b="1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Geomanist Bold"/>
                </a:rPr>
                <a:t>년 비트캠프</a:t>
              </a:r>
              <a:endParaRPr lang="en-US" altLang="ko-KR" sz="16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Geomanist Bold"/>
              </a:endParaRPr>
            </a:p>
            <a:p>
              <a:pPr algn="ctr" defTabSz="333880" fontAlgn="base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tabLst>
                  <a:tab pos="773906" algn="l"/>
                </a:tabLst>
              </a:pPr>
              <a:r>
                <a:rPr lang="ko-KR" altLang="en-US" sz="1600" b="1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Geomanist Bold"/>
                </a:rPr>
                <a:t> </a:t>
              </a:r>
              <a:r>
                <a:rPr lang="en-US" altLang="ko-KR" sz="1600" b="1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Geomanist Bold"/>
                </a:rPr>
                <a:t>UI/UX</a:t>
              </a:r>
              <a:r>
                <a:rPr lang="ko-KR" altLang="en-US" sz="1600" b="1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Geomanist Bold"/>
                </a:rPr>
                <a:t>기반의 자바개발자 양성과정 프로젝트</a:t>
              </a:r>
            </a:p>
          </p:txBody>
        </p:sp>
        <p:sp>
          <p:nvSpPr>
            <p:cNvPr id="138" name="직각 삼각형 137">
              <a:extLst>
                <a:ext uri="{FF2B5EF4-FFF2-40B4-BE49-F238E27FC236}">
                  <a16:creationId xmlns:a16="http://schemas.microsoft.com/office/drawing/2014/main" id="{7FCE2D05-AB14-4F99-81C3-159A61022AA8}"/>
                </a:ext>
              </a:extLst>
            </p:cNvPr>
            <p:cNvSpPr/>
            <p:nvPr/>
          </p:nvSpPr>
          <p:spPr>
            <a:xfrm flipH="1" flipV="1">
              <a:off x="8089411" y="2158417"/>
              <a:ext cx="239953" cy="239953"/>
            </a:xfrm>
            <a:prstGeom prst="rtTriangle">
              <a:avLst/>
            </a:prstGeom>
            <a:solidFill>
              <a:srgbClr val="9B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37C960C9-086F-4A44-A3CB-4530D99276A7}"/>
              </a:ext>
            </a:extLst>
          </p:cNvPr>
          <p:cNvGrpSpPr/>
          <p:nvPr/>
        </p:nvGrpSpPr>
        <p:grpSpPr>
          <a:xfrm>
            <a:off x="205683" y="4533615"/>
            <a:ext cx="9148469" cy="1349388"/>
            <a:chOff x="205683" y="4566122"/>
            <a:chExt cx="9148469" cy="1349388"/>
          </a:xfrm>
        </p:grpSpPr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B1BB9DC-941D-4410-9EE8-81D980CEAEC4}"/>
                </a:ext>
              </a:extLst>
            </p:cNvPr>
            <p:cNvSpPr txBox="1"/>
            <p:nvPr/>
          </p:nvSpPr>
          <p:spPr>
            <a:xfrm>
              <a:off x="456834" y="4642102"/>
              <a:ext cx="53829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200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  </a:t>
              </a:r>
              <a:endPara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id="{2631FF4F-82AF-449C-86D9-123C2A16B7B9}"/>
                </a:ext>
              </a:extLst>
            </p:cNvPr>
            <p:cNvSpPr/>
            <p:nvPr/>
          </p:nvSpPr>
          <p:spPr>
            <a:xfrm>
              <a:off x="995126" y="4588050"/>
              <a:ext cx="1917456" cy="508216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한눈에 여러 </a:t>
              </a:r>
              <a:r>
                <a:rPr lang="ko-KR" altLang="en-US" sz="1150" dirty="0" err="1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스터디카페를</a:t>
              </a: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endParaRPr lang="en-US" altLang="ko-KR" sz="115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비교할 수 있는 사이트 </a:t>
              </a:r>
              <a:r>
                <a:rPr lang="en-US" altLang="ko-KR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UI</a:t>
              </a:r>
              <a:endParaRPr lang="ko-KR" altLang="en-US" sz="1150" dirty="0"/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B020C2AC-127E-4F06-8BA6-91C3ECEFD363}"/>
                </a:ext>
              </a:extLst>
            </p:cNvPr>
            <p:cNvSpPr txBox="1"/>
            <p:nvPr/>
          </p:nvSpPr>
          <p:spPr>
            <a:xfrm>
              <a:off x="3702027" y="4642102"/>
              <a:ext cx="53829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200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  </a:t>
              </a:r>
              <a:endPara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3" name="직사각형 142">
              <a:extLst>
                <a:ext uri="{FF2B5EF4-FFF2-40B4-BE49-F238E27FC236}">
                  <a16:creationId xmlns:a16="http://schemas.microsoft.com/office/drawing/2014/main" id="{CCDCA7E4-32B5-459E-A98A-A36E5B2972D3}"/>
                </a:ext>
              </a:extLst>
            </p:cNvPr>
            <p:cNvSpPr/>
            <p:nvPr/>
          </p:nvSpPr>
          <p:spPr>
            <a:xfrm>
              <a:off x="4240319" y="4588050"/>
              <a:ext cx="1910261" cy="508216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조회 </a:t>
              </a:r>
              <a:r>
                <a:rPr lang="en-US" altLang="ko-KR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예약 </a:t>
              </a:r>
              <a:r>
                <a:rPr lang="en-US" altLang="ko-KR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결제 까지 </a:t>
              </a:r>
              <a:endParaRPr lang="en-US" altLang="ko-KR" sz="115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쉽고 빠르게 완료</a:t>
              </a:r>
              <a:endParaRPr lang="ko-KR" altLang="en-US" sz="1150" dirty="0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4BDB00BC-2AE7-466D-86F5-1605DFB8D31F}"/>
                </a:ext>
              </a:extLst>
            </p:cNvPr>
            <p:cNvSpPr txBox="1"/>
            <p:nvPr/>
          </p:nvSpPr>
          <p:spPr>
            <a:xfrm>
              <a:off x="6940025" y="4642102"/>
              <a:ext cx="53829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200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  </a:t>
              </a:r>
              <a:endPara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id="{1303DAED-FBB9-459B-9C8F-3536395CC6A4}"/>
                </a:ext>
              </a:extLst>
            </p:cNvPr>
            <p:cNvSpPr/>
            <p:nvPr/>
          </p:nvSpPr>
          <p:spPr>
            <a:xfrm>
              <a:off x="7478317" y="4588050"/>
              <a:ext cx="1875835" cy="50821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관심 있는 스터디모임 검색</a:t>
              </a:r>
              <a:r>
                <a:rPr lang="en-US" altLang="ko-KR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</a:p>
            <a:p>
              <a:pPr>
                <a:lnSpc>
                  <a:spcPct val="120000"/>
                </a:lnSpc>
              </a:pP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조회</a:t>
              </a:r>
              <a:r>
                <a:rPr lang="en-US" altLang="ko-KR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개설 및 참가 신청 기능</a:t>
              </a:r>
              <a:endParaRPr lang="en-US" altLang="ko-KR" sz="115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DAE11D96-B1D9-4C59-9A44-77C08E61B618}"/>
                </a:ext>
              </a:extLst>
            </p:cNvPr>
            <p:cNvSpPr txBox="1"/>
            <p:nvPr/>
          </p:nvSpPr>
          <p:spPr>
            <a:xfrm>
              <a:off x="455819" y="5438487"/>
              <a:ext cx="53829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200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04  </a:t>
              </a:r>
              <a:endPara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7" name="직사각형 146">
              <a:extLst>
                <a:ext uri="{FF2B5EF4-FFF2-40B4-BE49-F238E27FC236}">
                  <a16:creationId xmlns:a16="http://schemas.microsoft.com/office/drawing/2014/main" id="{76BF86E3-AEB2-4028-AE12-45B0F3CFA208}"/>
                </a:ext>
              </a:extLst>
            </p:cNvPr>
            <p:cNvSpPr/>
            <p:nvPr/>
          </p:nvSpPr>
          <p:spPr>
            <a:xfrm>
              <a:off x="994111" y="5385171"/>
              <a:ext cx="1697901" cy="506742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사용자의 위치를 기반으로</a:t>
              </a:r>
              <a:endParaRPr lang="en-US" altLang="ko-KR" sz="115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주변의 맛집 추천</a:t>
              </a:r>
              <a:endParaRPr lang="ko-KR" altLang="en-US" sz="1150" dirty="0"/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86EC1603-B847-4043-8FC6-2233CEC85FC9}"/>
                </a:ext>
              </a:extLst>
            </p:cNvPr>
            <p:cNvSpPr txBox="1"/>
            <p:nvPr/>
          </p:nvSpPr>
          <p:spPr>
            <a:xfrm>
              <a:off x="3701012" y="5438487"/>
              <a:ext cx="53829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200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05  </a:t>
              </a:r>
              <a:endPara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9" name="직사각형 148">
              <a:extLst>
                <a:ext uri="{FF2B5EF4-FFF2-40B4-BE49-F238E27FC236}">
                  <a16:creationId xmlns:a16="http://schemas.microsoft.com/office/drawing/2014/main" id="{CB21BCCE-0132-440B-AB4D-CD6974FDF18E}"/>
                </a:ext>
              </a:extLst>
            </p:cNvPr>
            <p:cNvSpPr/>
            <p:nvPr/>
          </p:nvSpPr>
          <p:spPr>
            <a:xfrm>
              <a:off x="4239304" y="5384434"/>
              <a:ext cx="1731564" cy="50821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150" dirty="0">
                  <a:latin typeface="나눔바른고딕" panose="020B0600000101010101" charset="-127"/>
                  <a:ea typeface="나눔바른고딕" panose="020B0600000101010101" charset="-127"/>
                </a:rPr>
                <a:t>스터디 모임 활성화를 위한</a:t>
              </a:r>
              <a:endParaRPr lang="en-US" altLang="ko-KR" sz="1150" dirty="0">
                <a:latin typeface="나눔바른고딕" panose="020B0600000101010101" charset="-127"/>
                <a:ea typeface="나눔바른고딕" panose="020B0600000101010101" charset="-127"/>
              </a:endParaRPr>
            </a:p>
            <a:p>
              <a:pPr>
                <a:lnSpc>
                  <a:spcPct val="120000"/>
                </a:lnSpc>
              </a:pPr>
              <a:r>
                <a:rPr lang="en-US" altLang="ko-KR" sz="1150" dirty="0">
                  <a:latin typeface="나눔바른고딕" panose="020B0600000101010101" charset="-127"/>
                  <a:ea typeface="나눔바른고딕" panose="020B0600000101010101" charset="-127"/>
                </a:rPr>
                <a:t>SNS </a:t>
              </a:r>
              <a:r>
                <a:rPr lang="ko-KR" altLang="en-US" sz="1150" dirty="0">
                  <a:latin typeface="나눔바른고딕" panose="020B0600000101010101" charset="-127"/>
                  <a:ea typeface="나눔바른고딕" panose="020B0600000101010101" charset="-127"/>
                </a:rPr>
                <a:t>페이지 제작</a:t>
              </a:r>
              <a:endParaRPr lang="en-US" altLang="ko-KR" sz="115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CE5A5E50-CC55-4635-9D83-196D5C79DDA1}"/>
                </a:ext>
              </a:extLst>
            </p:cNvPr>
            <p:cNvSpPr txBox="1"/>
            <p:nvPr/>
          </p:nvSpPr>
          <p:spPr>
            <a:xfrm>
              <a:off x="6939010" y="5438487"/>
              <a:ext cx="53829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200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06  </a:t>
              </a:r>
              <a:endPara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51" name="직사각형 150">
              <a:extLst>
                <a:ext uri="{FF2B5EF4-FFF2-40B4-BE49-F238E27FC236}">
                  <a16:creationId xmlns:a16="http://schemas.microsoft.com/office/drawing/2014/main" id="{334C4408-E211-4997-900F-BBF7684F8BE7}"/>
                </a:ext>
              </a:extLst>
            </p:cNvPr>
            <p:cNvSpPr/>
            <p:nvPr/>
          </p:nvSpPr>
          <p:spPr>
            <a:xfrm>
              <a:off x="7477302" y="5384435"/>
              <a:ext cx="1765227" cy="50821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기타 스터디 카페 및 모임</a:t>
              </a:r>
              <a:endParaRPr lang="en-US" altLang="ko-KR" sz="115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150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관련 다양한 편의 기능 제공</a:t>
              </a:r>
              <a:endParaRPr lang="ko-KR" altLang="en-US" sz="1150" dirty="0"/>
            </a:p>
          </p:txBody>
        </p:sp>
        <p:cxnSp>
          <p:nvCxnSpPr>
            <p:cNvPr id="152" name="직선 연결선 151">
              <a:extLst>
                <a:ext uri="{FF2B5EF4-FFF2-40B4-BE49-F238E27FC236}">
                  <a16:creationId xmlns:a16="http://schemas.microsoft.com/office/drawing/2014/main" id="{6E489386-51CE-4BC5-8162-3AC7342870C5}"/>
                </a:ext>
              </a:extLst>
            </p:cNvPr>
            <p:cNvCxnSpPr>
              <a:cxnSpLocks/>
            </p:cNvCxnSpPr>
            <p:nvPr/>
          </p:nvCxnSpPr>
          <p:spPr>
            <a:xfrm>
              <a:off x="205683" y="4566122"/>
              <a:ext cx="0" cy="1349388"/>
            </a:xfrm>
            <a:prstGeom prst="line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pic>
        <p:nvPicPr>
          <p:cNvPr id="52" name="그림 51">
            <a:extLst>
              <a:ext uri="{FF2B5EF4-FFF2-40B4-BE49-F238E27FC236}">
                <a16:creationId xmlns:a16="http://schemas.microsoft.com/office/drawing/2014/main" id="{BEC15725-0FF8-4D8A-A85E-950751B236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48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5A4BE8-6608-4762-8098-C6C34F0AB1E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9F382438-C111-41DA-B64B-97E2DEC2D330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0" name="슬라이드 번호 개체 틀 16">
            <a:extLst>
              <a:ext uri="{FF2B5EF4-FFF2-40B4-BE49-F238E27FC236}">
                <a16:creationId xmlns:a16="http://schemas.microsoft.com/office/drawing/2014/main" id="{A9D657F1-2F39-4DDD-9EE5-789E29A5552D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5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73844D6-F54E-41DC-92D7-5823AD72549D}"/>
              </a:ext>
            </a:extLst>
          </p:cNvPr>
          <p:cNvGrpSpPr/>
          <p:nvPr/>
        </p:nvGrpSpPr>
        <p:grpSpPr>
          <a:xfrm>
            <a:off x="424363" y="965225"/>
            <a:ext cx="9063833" cy="932650"/>
            <a:chOff x="424363" y="1852127"/>
            <a:chExt cx="9063833" cy="932650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369D5D5F-70CE-4A46-9DF3-248D2AE79456}"/>
                </a:ext>
              </a:extLst>
            </p:cNvPr>
            <p:cNvSpPr/>
            <p:nvPr/>
          </p:nvSpPr>
          <p:spPr>
            <a:xfrm>
              <a:off x="477623" y="1852127"/>
              <a:ext cx="9010573" cy="9326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63" name="Text Box 51">
              <a:extLst>
                <a:ext uri="{FF2B5EF4-FFF2-40B4-BE49-F238E27FC236}">
                  <a16:creationId xmlns:a16="http://schemas.microsoft.com/office/drawing/2014/main" id="{1E83D8A9-29F6-473A-A6D1-C1EC6C4A29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19166" y="2058573"/>
              <a:ext cx="1758685" cy="5586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lnSpc>
                  <a:spcPct val="130000"/>
                </a:lnSpc>
              </a:pP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스터디 카페 </a:t>
              </a:r>
              <a:endPara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조회</a:t>
              </a:r>
              <a:r>
                <a:rPr lang="en-US" altLang="ko-KR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·</a:t>
              </a: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검색</a:t>
              </a:r>
              <a:r>
                <a:rPr lang="en-US" altLang="ko-KR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· </a:t>
              </a: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정렬 기능</a:t>
              </a:r>
            </a:p>
          </p:txBody>
        </p:sp>
        <p:sp>
          <p:nvSpPr>
            <p:cNvPr id="66" name="Text Box 51">
              <a:extLst>
                <a:ext uri="{FF2B5EF4-FFF2-40B4-BE49-F238E27FC236}">
                  <a16:creationId xmlns:a16="http://schemas.microsoft.com/office/drawing/2014/main" id="{2A3D7A2E-8912-47B6-B8BB-9168C4E63B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79436" y="2074412"/>
              <a:ext cx="5604505" cy="5197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lnSpc>
                  <a:spcPct val="130000"/>
                </a:lnSpc>
              </a:pP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최적의 사용자 경험을 제공하는 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UI/UX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설계 및 구현을 통해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쉽고 편리하게 스터디 카페 정보 조회 및 검색 할 수 있는 환경 제공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다양한 스터디 카페를 지역별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금액별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평점별로 확인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반응형 웹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  <a:endPara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BCFAF81F-300B-448A-AD58-0C9C63B2EA00}"/>
                </a:ext>
              </a:extLst>
            </p:cNvPr>
            <p:cNvGrpSpPr/>
            <p:nvPr/>
          </p:nvGrpSpPr>
          <p:grpSpPr>
            <a:xfrm>
              <a:off x="686254" y="2056161"/>
              <a:ext cx="524334" cy="524332"/>
              <a:chOff x="2494214" y="6067893"/>
              <a:chExt cx="645334" cy="645332"/>
            </a:xfrm>
          </p:grpSpPr>
          <p:sp>
            <p:nvSpPr>
              <p:cNvPr id="82" name="타원 81">
                <a:extLst>
                  <a:ext uri="{FF2B5EF4-FFF2-40B4-BE49-F238E27FC236}">
                    <a16:creationId xmlns:a16="http://schemas.microsoft.com/office/drawing/2014/main" id="{7D258529-C5E6-465F-9A0B-AF99D9B2B9D2}"/>
                  </a:ext>
                </a:extLst>
              </p:cNvPr>
              <p:cNvSpPr/>
              <p:nvPr/>
            </p:nvSpPr>
            <p:spPr>
              <a:xfrm>
                <a:off x="2494214" y="6067893"/>
                <a:ext cx="645334" cy="64533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63" dirty="0"/>
              </a:p>
            </p:txBody>
          </p:sp>
          <p:pic>
            <p:nvPicPr>
              <p:cNvPr id="83" name="그림 82">
                <a:extLst>
                  <a:ext uri="{FF2B5EF4-FFF2-40B4-BE49-F238E27FC236}">
                    <a16:creationId xmlns:a16="http://schemas.microsoft.com/office/drawing/2014/main" id="{7762B653-7F3A-4392-90C7-7B824FFE1A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54496" y="6224296"/>
                <a:ext cx="324000" cy="324000"/>
              </a:xfrm>
              <a:prstGeom prst="rect">
                <a:avLst/>
              </a:prstGeom>
            </p:spPr>
          </p:pic>
        </p:grp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6F083BB1-00C2-46B5-AD90-947DC1365E3A}"/>
                </a:ext>
              </a:extLst>
            </p:cNvPr>
            <p:cNvCxnSpPr>
              <a:cxnSpLocks/>
            </p:cNvCxnSpPr>
            <p:nvPr/>
          </p:nvCxnSpPr>
          <p:spPr>
            <a:xfrm>
              <a:off x="424363" y="1852127"/>
              <a:ext cx="0" cy="932400"/>
            </a:xfrm>
            <a:prstGeom prst="line">
              <a:avLst/>
            </a:prstGeom>
            <a:noFill/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BEFC8806-B0E5-4976-AF57-2C38F2050E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15653" y="2147211"/>
              <a:ext cx="0" cy="342482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97D7DE2-81FE-479B-ADC9-57D264F94A26}"/>
              </a:ext>
            </a:extLst>
          </p:cNvPr>
          <p:cNvGrpSpPr/>
          <p:nvPr/>
        </p:nvGrpSpPr>
        <p:grpSpPr>
          <a:xfrm>
            <a:off x="424363" y="2083974"/>
            <a:ext cx="9063833" cy="932650"/>
            <a:chOff x="424363" y="2962675"/>
            <a:chExt cx="9063833" cy="932650"/>
          </a:xfrm>
        </p:grpSpPr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9A0387DA-9265-48F6-BAF2-907BB96E4762}"/>
                </a:ext>
              </a:extLst>
            </p:cNvPr>
            <p:cNvSpPr/>
            <p:nvPr/>
          </p:nvSpPr>
          <p:spPr>
            <a:xfrm>
              <a:off x="477623" y="2962675"/>
              <a:ext cx="9010573" cy="932650"/>
            </a:xfrm>
            <a:prstGeom prst="rect">
              <a:avLst/>
            </a:prstGeom>
            <a:solidFill>
              <a:srgbClr val="FFEF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94" name="Text Box 51">
              <a:extLst>
                <a:ext uri="{FF2B5EF4-FFF2-40B4-BE49-F238E27FC236}">
                  <a16:creationId xmlns:a16="http://schemas.microsoft.com/office/drawing/2014/main" id="{FCA3F22F-34BF-4131-92C4-55AB1D07C0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19167" y="3169121"/>
              <a:ext cx="1696485" cy="5586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lnSpc>
                  <a:spcPct val="130000"/>
                </a:lnSpc>
              </a:pP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조회부터 결제까지</a:t>
              </a:r>
              <a:endPara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ko-KR" altLang="en-US" sz="12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논스탑</a:t>
              </a: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예약 시스템</a:t>
              </a:r>
            </a:p>
          </p:txBody>
        </p:sp>
        <p:sp>
          <p:nvSpPr>
            <p:cNvPr id="95" name="Text Box 51">
              <a:extLst>
                <a:ext uri="{FF2B5EF4-FFF2-40B4-BE49-F238E27FC236}">
                  <a16:creationId xmlns:a16="http://schemas.microsoft.com/office/drawing/2014/main" id="{150CB2D0-3498-4C43-9DC5-B904F0D300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79436" y="3193840"/>
              <a:ext cx="5763895" cy="5197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lnSpc>
                  <a:spcPct val="130000"/>
                </a:lnSpc>
              </a:pP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다양한 스터디 카페를 조회 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선택 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예약 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결제 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예약 내역 확인 까지 한번에 이루어지는 </a:t>
              </a:r>
              <a:r>
                <a:rPr lang="ko-KR" altLang="en-US" sz="11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논스탑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예약 시스템 구축을 통한 사용자 편의성 제고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  <a:endPara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2A521284-99EC-4687-988D-1AEA054BE219}"/>
                </a:ext>
              </a:extLst>
            </p:cNvPr>
            <p:cNvSpPr/>
            <p:nvPr/>
          </p:nvSpPr>
          <p:spPr>
            <a:xfrm>
              <a:off x="686254" y="3166709"/>
              <a:ext cx="524334" cy="52433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 dirty="0"/>
            </a:p>
          </p:txBody>
        </p: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6F3A0CE8-9884-4E86-9392-39E4BA598413}"/>
                </a:ext>
              </a:extLst>
            </p:cNvPr>
            <p:cNvCxnSpPr>
              <a:cxnSpLocks/>
            </p:cNvCxnSpPr>
            <p:nvPr/>
          </p:nvCxnSpPr>
          <p:spPr>
            <a:xfrm>
              <a:off x="424363" y="2962675"/>
              <a:ext cx="0" cy="932400"/>
            </a:xfrm>
            <a:prstGeom prst="line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8" name="직선 연결선 97">
              <a:extLst>
                <a:ext uri="{FF2B5EF4-FFF2-40B4-BE49-F238E27FC236}">
                  <a16:creationId xmlns:a16="http://schemas.microsoft.com/office/drawing/2014/main" id="{E10A97B1-532F-4D35-A491-2C4F8E1BAA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15653" y="3257759"/>
              <a:ext cx="0" cy="342482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6" name="그림 105">
              <a:extLst>
                <a:ext uri="{FF2B5EF4-FFF2-40B4-BE49-F238E27FC236}">
                  <a16:creationId xmlns:a16="http://schemas.microsoft.com/office/drawing/2014/main" id="{603C40AC-8D41-461C-92F8-65A86762E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171" y="3282625"/>
              <a:ext cx="292500" cy="292500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A3E0CC9-22A4-4248-9D3F-9D9C2A8D29AF}"/>
              </a:ext>
            </a:extLst>
          </p:cNvPr>
          <p:cNvGrpSpPr/>
          <p:nvPr/>
        </p:nvGrpSpPr>
        <p:grpSpPr>
          <a:xfrm>
            <a:off x="424363" y="3202723"/>
            <a:ext cx="9063833" cy="932650"/>
            <a:chOff x="424363" y="4046603"/>
            <a:chExt cx="9063833" cy="932650"/>
          </a:xfrm>
        </p:grpSpPr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4EA54666-C2DC-409D-B467-75940C1BB9B0}"/>
                </a:ext>
              </a:extLst>
            </p:cNvPr>
            <p:cNvSpPr/>
            <p:nvPr/>
          </p:nvSpPr>
          <p:spPr>
            <a:xfrm>
              <a:off x="477623" y="4046603"/>
              <a:ext cx="9010573" cy="9326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121" name="Text Box 51">
              <a:extLst>
                <a:ext uri="{FF2B5EF4-FFF2-40B4-BE49-F238E27FC236}">
                  <a16:creationId xmlns:a16="http://schemas.microsoft.com/office/drawing/2014/main" id="{A120EE14-8C25-4A84-ADC5-3DB4577BE6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19167" y="4262412"/>
              <a:ext cx="1696483" cy="5586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lnSpc>
                  <a:spcPct val="130000"/>
                </a:lnSpc>
              </a:pP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스터디 모임 </a:t>
              </a:r>
              <a:endPara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조회</a:t>
              </a:r>
              <a:r>
                <a:rPr lang="en-US" altLang="ko-KR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개설 및 참여</a:t>
              </a:r>
            </a:p>
          </p:txBody>
        </p:sp>
        <p:sp>
          <p:nvSpPr>
            <p:cNvPr id="123" name="Text Box 51">
              <a:extLst>
                <a:ext uri="{FF2B5EF4-FFF2-40B4-BE49-F238E27FC236}">
                  <a16:creationId xmlns:a16="http://schemas.microsoft.com/office/drawing/2014/main" id="{38A9D1C6-1FD1-4A79-A3C2-FCCF6481C5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79436" y="4268888"/>
              <a:ext cx="5232103" cy="5197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lnSpc>
                  <a:spcPct val="130000"/>
                </a:lnSpc>
              </a:pP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주제별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지역별로 스터디 모임을 검색하고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참여 신청할 수 있음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원하는 모임이 없으면 직접 모임 개설도 가능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모임 개설자는 참가 신청자의 신청을 승낙하거나 거절할 수 있음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4375B2FD-82E4-43E3-9162-4F5311185496}"/>
                </a:ext>
              </a:extLst>
            </p:cNvPr>
            <p:cNvSpPr/>
            <p:nvPr/>
          </p:nvSpPr>
          <p:spPr>
            <a:xfrm>
              <a:off x="686254" y="4250637"/>
              <a:ext cx="524334" cy="52433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 dirty="0"/>
            </a:p>
          </p:txBody>
        </p:sp>
        <p:cxnSp>
          <p:nvCxnSpPr>
            <p:cNvPr id="125" name="직선 연결선 124">
              <a:extLst>
                <a:ext uri="{FF2B5EF4-FFF2-40B4-BE49-F238E27FC236}">
                  <a16:creationId xmlns:a16="http://schemas.microsoft.com/office/drawing/2014/main" id="{7CB917CD-68C9-421C-A064-54F8802CC9E4}"/>
                </a:ext>
              </a:extLst>
            </p:cNvPr>
            <p:cNvCxnSpPr>
              <a:cxnSpLocks/>
            </p:cNvCxnSpPr>
            <p:nvPr/>
          </p:nvCxnSpPr>
          <p:spPr>
            <a:xfrm>
              <a:off x="424363" y="4046603"/>
              <a:ext cx="0" cy="932400"/>
            </a:xfrm>
            <a:prstGeom prst="line">
              <a:avLst/>
            </a:prstGeom>
            <a:noFill/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6" name="직선 연결선 125">
              <a:extLst>
                <a:ext uri="{FF2B5EF4-FFF2-40B4-BE49-F238E27FC236}">
                  <a16:creationId xmlns:a16="http://schemas.microsoft.com/office/drawing/2014/main" id="{524DCBC0-928E-432E-A251-DA41EC9787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15653" y="4341687"/>
              <a:ext cx="0" cy="342482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3" name="그림 132">
              <a:extLst>
                <a:ext uri="{FF2B5EF4-FFF2-40B4-BE49-F238E27FC236}">
                  <a16:creationId xmlns:a16="http://schemas.microsoft.com/office/drawing/2014/main" id="{B3258B67-A6CA-4B9A-98D7-3E64BAA63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171" y="4360049"/>
              <a:ext cx="292500" cy="292500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3247983-A93E-4449-A8F4-01121340177B}"/>
              </a:ext>
            </a:extLst>
          </p:cNvPr>
          <p:cNvGrpSpPr/>
          <p:nvPr/>
        </p:nvGrpSpPr>
        <p:grpSpPr>
          <a:xfrm>
            <a:off x="424363" y="4321471"/>
            <a:ext cx="9063833" cy="932650"/>
            <a:chOff x="424363" y="5132173"/>
            <a:chExt cx="9063833" cy="932650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11AAFF4-EE50-4A71-A3C8-24676A6558A0}"/>
                </a:ext>
              </a:extLst>
            </p:cNvPr>
            <p:cNvSpPr/>
            <p:nvPr/>
          </p:nvSpPr>
          <p:spPr>
            <a:xfrm>
              <a:off x="477623" y="5132173"/>
              <a:ext cx="9010573" cy="932650"/>
            </a:xfrm>
            <a:prstGeom prst="rect">
              <a:avLst/>
            </a:prstGeom>
            <a:solidFill>
              <a:srgbClr val="FFEF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136" name="Text Box 51">
              <a:extLst>
                <a:ext uri="{FF2B5EF4-FFF2-40B4-BE49-F238E27FC236}">
                  <a16:creationId xmlns:a16="http://schemas.microsoft.com/office/drawing/2014/main" id="{03CB7C4F-2C48-49A2-87EC-77EF241620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19167" y="5414120"/>
              <a:ext cx="1526621" cy="3185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lnSpc>
                  <a:spcPct val="130000"/>
                </a:lnSpc>
              </a:pP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위치 기반 맛집 추천</a:t>
              </a:r>
            </a:p>
          </p:txBody>
        </p:sp>
        <p:sp>
          <p:nvSpPr>
            <p:cNvPr id="137" name="Text Box 51">
              <a:extLst>
                <a:ext uri="{FF2B5EF4-FFF2-40B4-BE49-F238E27FC236}">
                  <a16:creationId xmlns:a16="http://schemas.microsoft.com/office/drawing/2014/main" id="{04C1F4C5-9110-47FA-9C51-C2BA28FBC2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79436" y="5354458"/>
              <a:ext cx="5824391" cy="5197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lnSpc>
                  <a:spcPct val="130000"/>
                </a:lnSpc>
              </a:pP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사용자의 </a:t>
              </a:r>
              <a:r>
                <a:rPr lang="en-US" altLang="ko-KR" sz="11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ip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주소를 기반으로 해당 위치의 맛집을 자동으로 추천해 주는 기능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혼밥 및 낯선 지역에서 모임을 할 경우 유용하게 사용할 수 있는 기능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endPara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8562E98B-11FB-43BD-AAB2-D8DAA4AD515B}"/>
                </a:ext>
              </a:extLst>
            </p:cNvPr>
            <p:cNvSpPr/>
            <p:nvPr/>
          </p:nvSpPr>
          <p:spPr>
            <a:xfrm>
              <a:off x="686254" y="5336207"/>
              <a:ext cx="524334" cy="52433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 dirty="0"/>
            </a:p>
          </p:txBody>
        </p:sp>
        <p:cxnSp>
          <p:nvCxnSpPr>
            <p:cNvPr id="139" name="직선 연결선 138">
              <a:extLst>
                <a:ext uri="{FF2B5EF4-FFF2-40B4-BE49-F238E27FC236}">
                  <a16:creationId xmlns:a16="http://schemas.microsoft.com/office/drawing/2014/main" id="{ED605197-D96C-4609-BB50-842D7F6E4A41}"/>
                </a:ext>
              </a:extLst>
            </p:cNvPr>
            <p:cNvCxnSpPr>
              <a:cxnSpLocks/>
            </p:cNvCxnSpPr>
            <p:nvPr/>
          </p:nvCxnSpPr>
          <p:spPr>
            <a:xfrm>
              <a:off x="424363" y="5132173"/>
              <a:ext cx="0" cy="932400"/>
            </a:xfrm>
            <a:prstGeom prst="line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0" name="직선 연결선 139">
              <a:extLst>
                <a:ext uri="{FF2B5EF4-FFF2-40B4-BE49-F238E27FC236}">
                  <a16:creationId xmlns:a16="http://schemas.microsoft.com/office/drawing/2014/main" id="{8F22E95D-7E12-42B2-8E27-81248256C7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15653" y="5427257"/>
              <a:ext cx="0" cy="342482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7" name="그림 146">
              <a:extLst>
                <a:ext uri="{FF2B5EF4-FFF2-40B4-BE49-F238E27FC236}">
                  <a16:creationId xmlns:a16="http://schemas.microsoft.com/office/drawing/2014/main" id="{02A59F88-B54F-47BC-AA62-AE8F22EC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171" y="5450195"/>
              <a:ext cx="292500" cy="292500"/>
            </a:xfrm>
            <a:prstGeom prst="rect">
              <a:avLst/>
            </a:prstGeom>
          </p:spPr>
        </p:pic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D7358D5-49AE-4949-AC52-81109ADF63C5}"/>
              </a:ext>
            </a:extLst>
          </p:cNvPr>
          <p:cNvGrpSpPr/>
          <p:nvPr/>
        </p:nvGrpSpPr>
        <p:grpSpPr>
          <a:xfrm>
            <a:off x="4269232" y="419377"/>
            <a:ext cx="1379352" cy="374083"/>
            <a:chOff x="3729975" y="470177"/>
            <a:chExt cx="1379352" cy="374083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EEA1373-06A6-49EF-BEAE-8931478EC6DB}"/>
                </a:ext>
              </a:extLst>
            </p:cNvPr>
            <p:cNvSpPr txBox="1"/>
            <p:nvPr/>
          </p:nvSpPr>
          <p:spPr>
            <a:xfrm>
              <a:off x="4103924" y="474928"/>
              <a:ext cx="10054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기대효과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B1B36135-6DE6-493B-9FAC-7415130A7336}"/>
                </a:ext>
              </a:extLst>
            </p:cNvPr>
            <p:cNvSpPr/>
            <p:nvPr/>
          </p:nvSpPr>
          <p:spPr>
            <a:xfrm>
              <a:off x="3729975" y="470177"/>
              <a:ext cx="522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  <a:endParaRPr lang="ko-KR" altLang="en-US" b="1" dirty="0">
                <a:solidFill>
                  <a:srgbClr val="324353"/>
                </a:solidFill>
              </a:endParaRPr>
            </a:p>
          </p:txBody>
        </p:sp>
      </p:grp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2042E923-55DF-46BA-8F75-0A3E7AE9F2DB}"/>
              </a:ext>
            </a:extLst>
          </p:cNvPr>
          <p:cNvCxnSpPr>
            <a:cxnSpLocks/>
          </p:cNvCxnSpPr>
          <p:nvPr/>
        </p:nvCxnSpPr>
        <p:spPr>
          <a:xfrm>
            <a:off x="3353883" y="792770"/>
            <a:ext cx="315055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DDD3F8A7-AC57-47D1-8DDB-B3B0CB172C7D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1A325EB3-EE01-4C07-B15F-7D9189DBFAEB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FA55D560-087E-42FF-8A75-2CEC65BA0641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6C07ADDD-3591-4AA7-B9C3-F38C7F8B2AAB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EC9E0B03-964B-4AC9-9196-357A0277F985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EE675D7E-871E-410C-AEA9-CE4381B0A518}"/>
              </a:ext>
            </a:extLst>
          </p:cNvPr>
          <p:cNvGrpSpPr/>
          <p:nvPr/>
        </p:nvGrpSpPr>
        <p:grpSpPr>
          <a:xfrm>
            <a:off x="424363" y="5382813"/>
            <a:ext cx="9063833" cy="932650"/>
            <a:chOff x="424363" y="1852127"/>
            <a:chExt cx="9063833" cy="932650"/>
          </a:xfrm>
        </p:grpSpPr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id="{208087A7-1E45-4090-8F65-423650CE71A7}"/>
                </a:ext>
              </a:extLst>
            </p:cNvPr>
            <p:cNvSpPr/>
            <p:nvPr/>
          </p:nvSpPr>
          <p:spPr>
            <a:xfrm>
              <a:off x="477623" y="1852127"/>
              <a:ext cx="9010573" cy="9326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101" name="Text Box 51">
              <a:extLst>
                <a:ext uri="{FF2B5EF4-FFF2-40B4-BE49-F238E27FC236}">
                  <a16:creationId xmlns:a16="http://schemas.microsoft.com/office/drawing/2014/main" id="{953E42E5-A3F9-4CD9-865D-5D984FAC20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19166" y="2058573"/>
              <a:ext cx="1758685" cy="5586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lnSpc>
                  <a:spcPct val="130000"/>
                </a:lnSpc>
              </a:pP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모임 활성화를 위한</a:t>
              </a:r>
              <a:endPara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en-US" altLang="ko-KR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SNS </a:t>
              </a:r>
              <a:r>
                <a:rPr lang="ko-KR" altLang="en-US" sz="1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페이지</a:t>
              </a:r>
            </a:p>
          </p:txBody>
        </p:sp>
        <p:sp>
          <p:nvSpPr>
            <p:cNvPr id="102" name="Text Box 51">
              <a:extLst>
                <a:ext uri="{FF2B5EF4-FFF2-40B4-BE49-F238E27FC236}">
                  <a16:creationId xmlns:a16="http://schemas.microsoft.com/office/drawing/2014/main" id="{830A7D89-83BC-459A-A8CD-4F43E490D6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79436" y="2074412"/>
              <a:ext cx="5604505" cy="5197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lnSpc>
                  <a:spcPct val="130000"/>
                </a:lnSpc>
              </a:pP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스터디 모임 참가자들의 정보 교환 및 친목 도모를 위한 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SNS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페이지를 제작하여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모임 활성화 및 참여 증대를 통한 스터디 모임 지원 </a:t>
              </a:r>
              <a:r>
                <a:rPr lang="en-US" altLang="ko-KR" sz="11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  <a:endPara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8D19976A-7941-46B3-B927-52985FD5C5EE}"/>
                </a:ext>
              </a:extLst>
            </p:cNvPr>
            <p:cNvGrpSpPr/>
            <p:nvPr/>
          </p:nvGrpSpPr>
          <p:grpSpPr>
            <a:xfrm>
              <a:off x="686254" y="2056161"/>
              <a:ext cx="524334" cy="524332"/>
              <a:chOff x="2494214" y="6067893"/>
              <a:chExt cx="645334" cy="645332"/>
            </a:xfrm>
          </p:grpSpPr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1A7667AB-DEE3-48FB-A4CC-292C2CE504FC}"/>
                  </a:ext>
                </a:extLst>
              </p:cNvPr>
              <p:cNvSpPr/>
              <p:nvPr/>
            </p:nvSpPr>
            <p:spPr>
              <a:xfrm>
                <a:off x="2494214" y="6067893"/>
                <a:ext cx="645334" cy="64533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63" dirty="0"/>
              </a:p>
            </p:txBody>
          </p:sp>
          <p:pic>
            <p:nvPicPr>
              <p:cNvPr id="109" name="그림 108">
                <a:extLst>
                  <a:ext uri="{FF2B5EF4-FFF2-40B4-BE49-F238E27FC236}">
                    <a16:creationId xmlns:a16="http://schemas.microsoft.com/office/drawing/2014/main" id="{49B49B6D-7B95-475C-A99A-331EA2F3EE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54496" y="6224296"/>
                <a:ext cx="324000" cy="324000"/>
              </a:xfrm>
              <a:prstGeom prst="rect">
                <a:avLst/>
              </a:prstGeom>
            </p:spPr>
          </p:pic>
        </p:grpSp>
        <p:cxnSp>
          <p:nvCxnSpPr>
            <p:cNvPr id="104" name="직선 연결선 103">
              <a:extLst>
                <a:ext uri="{FF2B5EF4-FFF2-40B4-BE49-F238E27FC236}">
                  <a16:creationId xmlns:a16="http://schemas.microsoft.com/office/drawing/2014/main" id="{119D002F-C790-4EC6-A74E-54692141B613}"/>
                </a:ext>
              </a:extLst>
            </p:cNvPr>
            <p:cNvCxnSpPr>
              <a:cxnSpLocks/>
            </p:cNvCxnSpPr>
            <p:nvPr/>
          </p:nvCxnSpPr>
          <p:spPr>
            <a:xfrm>
              <a:off x="424363" y="1852127"/>
              <a:ext cx="0" cy="932400"/>
            </a:xfrm>
            <a:prstGeom prst="line">
              <a:avLst/>
            </a:prstGeom>
            <a:noFill/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5" name="직선 연결선 104">
              <a:extLst>
                <a:ext uri="{FF2B5EF4-FFF2-40B4-BE49-F238E27FC236}">
                  <a16:creationId xmlns:a16="http://schemas.microsoft.com/office/drawing/2014/main" id="{0976140A-D9B9-48CA-9A6D-15DE4472B3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15653" y="2147211"/>
              <a:ext cx="0" cy="342482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0" name="그림 109">
            <a:extLst>
              <a:ext uri="{FF2B5EF4-FFF2-40B4-BE49-F238E27FC236}">
                <a16:creationId xmlns:a16="http://schemas.microsoft.com/office/drawing/2014/main" id="{5DD9A844-619E-4F00-AD84-42D13993560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111" name="Picture 2">
            <a:extLst>
              <a:ext uri="{FF2B5EF4-FFF2-40B4-BE49-F238E27FC236}">
                <a16:creationId xmlns:a16="http://schemas.microsoft.com/office/drawing/2014/main" id="{6BF2E475-769F-4AC9-97AD-4B19BBA95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" name="Rectangle 180">
            <a:extLst>
              <a:ext uri="{FF2B5EF4-FFF2-40B4-BE49-F238E27FC236}">
                <a16:creationId xmlns:a16="http://schemas.microsoft.com/office/drawing/2014/main" id="{B97CC92E-4221-4F48-ACD8-F3A3D08A46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92A7E8EF-839E-4092-81BA-36BA8813F6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52864"/>
            <a:ext cx="86896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56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034DC873-7CE6-440A-8BC9-1EC6BE163D45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슬라이드 번호 개체 틀 16">
            <a:extLst>
              <a:ext uri="{FF2B5EF4-FFF2-40B4-BE49-F238E27FC236}">
                <a16:creationId xmlns:a16="http://schemas.microsoft.com/office/drawing/2014/main" id="{0D5A9997-9C51-4E3F-961D-AFA30D9D95CC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6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33" name="그림 32" descr="노트북, 실내, 사람, 테이블이(가) 표시된 사진&#10;&#10;자동 생성된 설명">
            <a:extLst>
              <a:ext uri="{FF2B5EF4-FFF2-40B4-BE49-F238E27FC236}">
                <a16:creationId xmlns:a16="http://schemas.microsoft.com/office/drawing/2014/main" id="{81DC034B-5F7B-48F0-9E55-5EA70F9B70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0" r="39245"/>
          <a:stretch/>
        </p:blipFill>
        <p:spPr>
          <a:xfrm>
            <a:off x="4970140" y="1568299"/>
            <a:ext cx="2347220" cy="4304150"/>
          </a:xfrm>
          <a:prstGeom prst="rect">
            <a:avLst/>
          </a:prstGeom>
        </p:spPr>
      </p:pic>
      <p:pic>
        <p:nvPicPr>
          <p:cNvPr id="35" name="그림 34" descr="텍스트이(가) 표시된 사진&#10;&#10;자동 생성된 설명">
            <a:extLst>
              <a:ext uri="{FF2B5EF4-FFF2-40B4-BE49-F238E27FC236}">
                <a16:creationId xmlns:a16="http://schemas.microsoft.com/office/drawing/2014/main" id="{78C002A9-227F-4241-8035-54B05817E3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7" r="56391" b="6446"/>
          <a:stretch/>
        </p:blipFill>
        <p:spPr>
          <a:xfrm>
            <a:off x="2591547" y="704794"/>
            <a:ext cx="2347219" cy="4304150"/>
          </a:xfrm>
          <a:prstGeom prst="rect">
            <a:avLst/>
          </a:prstGeom>
        </p:spPr>
      </p:pic>
      <p:pic>
        <p:nvPicPr>
          <p:cNvPr id="37" name="그림 36" descr="사람, 테이블, 노트북, 실내이(가) 표시된 사진&#10;&#10;자동 생성된 설명">
            <a:extLst>
              <a:ext uri="{FF2B5EF4-FFF2-40B4-BE49-F238E27FC236}">
                <a16:creationId xmlns:a16="http://schemas.microsoft.com/office/drawing/2014/main" id="{B8D27C1A-4136-4FF2-B3A4-36DC6B55D8E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50" r="28890"/>
          <a:stretch/>
        </p:blipFill>
        <p:spPr>
          <a:xfrm>
            <a:off x="7348305" y="704794"/>
            <a:ext cx="2347219" cy="4304149"/>
          </a:xfrm>
          <a:prstGeom prst="rect">
            <a:avLst/>
          </a:prstGeom>
        </p:spPr>
      </p:pic>
      <p:pic>
        <p:nvPicPr>
          <p:cNvPr id="40" name="그림 39" descr="건물, 실외, 하늘이(가) 표시된 사진&#10;&#10;자동 생성된 설명">
            <a:extLst>
              <a:ext uri="{FF2B5EF4-FFF2-40B4-BE49-F238E27FC236}">
                <a16:creationId xmlns:a16="http://schemas.microsoft.com/office/drawing/2014/main" id="{D2136870-A2E1-43A9-A0D4-C4EEC48248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6" r="44209"/>
          <a:stretch/>
        </p:blipFill>
        <p:spPr>
          <a:xfrm>
            <a:off x="211831" y="1568302"/>
            <a:ext cx="2347220" cy="4304147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6B554DE3-6836-46D7-952A-7EBA0FADE2FD}"/>
              </a:ext>
            </a:extLst>
          </p:cNvPr>
          <p:cNvSpPr/>
          <p:nvPr/>
        </p:nvSpPr>
        <p:spPr>
          <a:xfrm>
            <a:off x="211841" y="1568299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24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CD83D9E-62F8-4C25-9B93-23E807D3490A}"/>
              </a:ext>
            </a:extLst>
          </p:cNvPr>
          <p:cNvSpPr/>
          <p:nvPr/>
        </p:nvSpPr>
        <p:spPr>
          <a:xfrm>
            <a:off x="2591556" y="704794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F201D1F0-8AC8-4382-AED1-B4A00335ECB8}"/>
              </a:ext>
            </a:extLst>
          </p:cNvPr>
          <p:cNvCxnSpPr>
            <a:cxnSpLocks/>
          </p:cNvCxnSpPr>
          <p:nvPr/>
        </p:nvCxnSpPr>
        <p:spPr>
          <a:xfrm>
            <a:off x="2591547" y="665018"/>
            <a:ext cx="2347200" cy="0"/>
          </a:xfrm>
          <a:prstGeom prst="line">
            <a:avLst/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6C56BCA-4DB5-4817-9DB0-0309A04876DB}"/>
              </a:ext>
            </a:extLst>
          </p:cNvPr>
          <p:cNvSpPr/>
          <p:nvPr/>
        </p:nvSpPr>
        <p:spPr>
          <a:xfrm>
            <a:off x="4970160" y="1568299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24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4546926-2B34-484E-BAB8-B26EB48048F9}"/>
              </a:ext>
            </a:extLst>
          </p:cNvPr>
          <p:cNvSpPr/>
          <p:nvPr/>
        </p:nvSpPr>
        <p:spPr>
          <a:xfrm>
            <a:off x="7344987" y="704794"/>
            <a:ext cx="2347200" cy="4305600"/>
          </a:xfrm>
          <a:prstGeom prst="rect">
            <a:avLst/>
          </a:prstGeom>
          <a:solidFill>
            <a:srgbClr val="324353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16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9C9A9DC-4B33-48E0-8DC5-155177D260B5}"/>
              </a:ext>
            </a:extLst>
          </p:cNvPr>
          <p:cNvSpPr/>
          <p:nvPr/>
        </p:nvSpPr>
        <p:spPr>
          <a:xfrm>
            <a:off x="2591547" y="704068"/>
            <a:ext cx="2347200" cy="4305600"/>
          </a:xfrm>
          <a:prstGeom prst="rect">
            <a:avLst/>
          </a:prstGeom>
          <a:gradFill>
            <a:gsLst>
              <a:gs pos="100000">
                <a:schemeClr val="bg1">
                  <a:alpha val="0"/>
                  <a:lumMod val="100000"/>
                </a:schemeClr>
              </a:gs>
              <a:gs pos="50000">
                <a:srgbClr val="FFBDC1">
                  <a:alpha val="40000"/>
                </a:srgbClr>
              </a:gs>
              <a:gs pos="0">
                <a:srgbClr val="DE4C4B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sz="28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indent="84138"/>
            <a:r>
              <a:rPr lang="en-US" altLang="ko-KR" sz="28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en-US" altLang="ko-KR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|</a:t>
            </a:r>
            <a:r>
              <a:rPr lang="en-US" altLang="ko-KR" sz="28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개요</a:t>
            </a:r>
            <a:endParaRPr lang="en-US" altLang="ko-KR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8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6700" indent="-182563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</a:pPr>
            <a:r>
              <a:rPr lang="ko-KR" altLang="en-US" sz="11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환경</a:t>
            </a:r>
          </a:p>
          <a:p>
            <a:pPr marL="266700" indent="-182563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</a:pPr>
            <a:r>
              <a:rPr lang="ko-KR" altLang="en-US" sz="11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 흐름도</a:t>
            </a:r>
            <a:endParaRPr lang="en-US" altLang="ko-KR" sz="1100" dirty="0">
              <a:ln>
                <a:solidFill>
                  <a:prstClr val="black">
                    <a:alpha val="0"/>
                  </a:prst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6700" indent="-182563" defTabSz="333880" fontAlgn="base" latinLnBrk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>
                <a:tab pos="773906" algn="l"/>
              </a:tabLst>
            </a:pPr>
            <a:r>
              <a:rPr lang="ko-KR" altLang="en-US" sz="110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주요 기능</a:t>
            </a:r>
          </a:p>
          <a:p>
            <a:endParaRPr lang="ko-KR" altLang="en-US" sz="24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Rectangle 180">
            <a:extLst>
              <a:ext uri="{FF2B5EF4-FFF2-40B4-BE49-F238E27FC236}">
                <a16:creationId xmlns:a16="http://schemas.microsoft.com/office/drawing/2014/main" id="{D554ABB2-E478-41F6-90C8-795C7B9091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DBB31717-C326-432E-947B-3D2EC0EF2E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776C8D29-76EC-40CD-910A-F2A5AAF2A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A55FDF2-A262-4B1E-8E22-50CE0B966DA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226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모서리가 둥근 직사각형 33">
            <a:extLst>
              <a:ext uri="{FF2B5EF4-FFF2-40B4-BE49-F238E27FC236}">
                <a16:creationId xmlns:a16="http://schemas.microsoft.com/office/drawing/2014/main" id="{7D6A583F-3B1C-4A00-8B6A-659964100131}"/>
              </a:ext>
            </a:extLst>
          </p:cNvPr>
          <p:cNvSpPr/>
          <p:nvPr/>
        </p:nvSpPr>
        <p:spPr>
          <a:xfrm>
            <a:off x="2241992" y="3227075"/>
            <a:ext cx="3809026" cy="1184531"/>
          </a:xfrm>
          <a:prstGeom prst="roundRect">
            <a:avLst>
              <a:gd name="adj" fmla="val 1911"/>
            </a:avLst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바른고딕" panose="020B0600000101010101" charset="-127"/>
                <a:ea typeface="나눔바른고딕" panose="020B0600000101010101" charset="-127"/>
              </a:rPr>
              <a:t>    </a:t>
            </a:r>
            <a:endParaRPr kumimoji="0" lang="ko-KR" altLang="en-US" sz="1200" b="0" i="0" u="none" strike="noStrike" kern="1200" cap="none" spc="0" normalizeH="0" baseline="0" noProof="0">
              <a:ln>
                <a:solidFill>
                  <a:prstClr val="black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5A4BE8-6608-4762-8098-C6C34F0AB1E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B8F16E3B-B709-4260-AA2B-5B7BF96A414F}"/>
              </a:ext>
            </a:extLst>
          </p:cNvPr>
          <p:cNvGrpSpPr/>
          <p:nvPr/>
        </p:nvGrpSpPr>
        <p:grpSpPr>
          <a:xfrm>
            <a:off x="4227180" y="419377"/>
            <a:ext cx="1456297" cy="374083"/>
            <a:chOff x="3729975" y="470177"/>
            <a:chExt cx="1456297" cy="374083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431A3ED1-784A-4756-BE11-C955917256B5}"/>
                </a:ext>
              </a:extLst>
            </p:cNvPr>
            <p:cNvSpPr txBox="1"/>
            <p:nvPr/>
          </p:nvSpPr>
          <p:spPr>
            <a:xfrm>
              <a:off x="4103924" y="474928"/>
              <a:ext cx="1082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 환경</a:t>
              </a: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DE9D94CC-7508-4E0F-98D8-30D539DAD4B8}"/>
                </a:ext>
              </a:extLst>
            </p:cNvPr>
            <p:cNvSpPr/>
            <p:nvPr/>
          </p:nvSpPr>
          <p:spPr>
            <a:xfrm>
              <a:off x="3729975" y="470177"/>
              <a:ext cx="522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  <a:endParaRPr lang="ko-KR" altLang="en-US" b="1" dirty="0">
                <a:solidFill>
                  <a:srgbClr val="324353"/>
                </a:solidFill>
              </a:endParaRPr>
            </a:p>
          </p:txBody>
        </p: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9F382438-C111-41DA-B64B-97E2DEC2D330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0" name="슬라이드 번호 개체 틀 16">
            <a:extLst>
              <a:ext uri="{FF2B5EF4-FFF2-40B4-BE49-F238E27FC236}">
                <a16:creationId xmlns:a16="http://schemas.microsoft.com/office/drawing/2014/main" id="{A9D657F1-2F39-4DDD-9EE5-789E29A5552D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7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7" name="Rectangle 180">
            <a:extLst>
              <a:ext uri="{FF2B5EF4-FFF2-40B4-BE49-F238E27FC236}">
                <a16:creationId xmlns:a16="http://schemas.microsoft.com/office/drawing/2014/main" id="{5FD1FDAD-49DD-4AD7-A309-4E7A3F216C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78" name="그림 77">
            <a:extLst>
              <a:ext uri="{FF2B5EF4-FFF2-40B4-BE49-F238E27FC236}">
                <a16:creationId xmlns:a16="http://schemas.microsoft.com/office/drawing/2014/main" id="{02A199FA-5857-4EB0-A607-FFD8AC385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80" name="Picture 2">
            <a:extLst>
              <a:ext uri="{FF2B5EF4-FFF2-40B4-BE49-F238E27FC236}">
                <a16:creationId xmlns:a16="http://schemas.microsoft.com/office/drawing/2014/main" id="{5725F0CD-BEA6-47CB-B445-8BD36F51F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모서리가 둥근 직사각형 33">
            <a:extLst>
              <a:ext uri="{FF2B5EF4-FFF2-40B4-BE49-F238E27FC236}">
                <a16:creationId xmlns:a16="http://schemas.microsoft.com/office/drawing/2014/main" id="{785933D5-4AD1-4CC2-A8BD-CF6766286B4C}"/>
              </a:ext>
            </a:extLst>
          </p:cNvPr>
          <p:cNvSpPr/>
          <p:nvPr/>
        </p:nvSpPr>
        <p:spPr>
          <a:xfrm>
            <a:off x="726542" y="3184026"/>
            <a:ext cx="1430138" cy="1106570"/>
          </a:xfrm>
          <a:prstGeom prst="roundRect">
            <a:avLst>
              <a:gd name="adj" fmla="val 1911"/>
            </a:avLst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바른고딕" panose="020B0600000101010101" charset="-127"/>
                <a:ea typeface="나눔바른고딕" panose="020B0600000101010101" charset="-127"/>
              </a:rPr>
              <a:t>    </a:t>
            </a:r>
            <a:endParaRPr kumimoji="0" lang="ko-KR" altLang="en-US" sz="1200" b="0" i="0" u="none" strike="noStrike" kern="1200" cap="none" spc="0" normalizeH="0" baseline="0" noProof="0">
              <a:ln>
                <a:solidFill>
                  <a:prstClr val="black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1" name="모서리가 둥근 직사각형 21">
            <a:extLst>
              <a:ext uri="{FF2B5EF4-FFF2-40B4-BE49-F238E27FC236}">
                <a16:creationId xmlns:a16="http://schemas.microsoft.com/office/drawing/2014/main" id="{2D5EB063-4C6D-4D60-A0D8-9C13B8BCE2C3}"/>
              </a:ext>
            </a:extLst>
          </p:cNvPr>
          <p:cNvSpPr/>
          <p:nvPr/>
        </p:nvSpPr>
        <p:spPr>
          <a:xfrm>
            <a:off x="809142" y="3033609"/>
            <a:ext cx="1296779" cy="346249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indent="4763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Arial" panose="020B0604020202020204" pitchFamily="34" charset="0"/>
              </a:rPr>
              <a:t>OS</a:t>
            </a:r>
            <a:endParaRPr lang="ko-KR" altLang="en-US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Arial" panose="020B0604020202020204" pitchFamily="34" charset="0"/>
            </a:endParaRPr>
          </a:p>
        </p:txBody>
      </p:sp>
      <p:sp>
        <p:nvSpPr>
          <p:cNvPr id="42" name="모서리가 둥근 직사각형 33">
            <a:extLst>
              <a:ext uri="{FF2B5EF4-FFF2-40B4-BE49-F238E27FC236}">
                <a16:creationId xmlns:a16="http://schemas.microsoft.com/office/drawing/2014/main" id="{A37D0AEE-A456-411C-805A-B2B3D5DDD53D}"/>
              </a:ext>
            </a:extLst>
          </p:cNvPr>
          <p:cNvSpPr/>
          <p:nvPr/>
        </p:nvSpPr>
        <p:spPr>
          <a:xfrm>
            <a:off x="564154" y="1383697"/>
            <a:ext cx="6522446" cy="1524184"/>
          </a:xfrm>
          <a:prstGeom prst="roundRect">
            <a:avLst>
              <a:gd name="adj" fmla="val 1911"/>
            </a:avLst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바른고딕" panose="020B0600000101010101" charset="-127"/>
                <a:ea typeface="나눔바른고딕" panose="020B0600000101010101" charset="-127"/>
              </a:rPr>
              <a:t>    </a:t>
            </a:r>
            <a:endParaRPr kumimoji="0" lang="ko-KR" altLang="en-US" sz="1200" b="0" i="0" u="none" strike="noStrike" kern="1200" cap="none" spc="0" normalizeH="0" baseline="0" noProof="0">
              <a:ln>
                <a:solidFill>
                  <a:prstClr val="black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4" name="모서리가 둥근 직사각형 21">
            <a:extLst>
              <a:ext uri="{FF2B5EF4-FFF2-40B4-BE49-F238E27FC236}">
                <a16:creationId xmlns:a16="http://schemas.microsoft.com/office/drawing/2014/main" id="{1034A524-E00A-48B4-B25D-6030E567C093}"/>
              </a:ext>
            </a:extLst>
          </p:cNvPr>
          <p:cNvSpPr/>
          <p:nvPr/>
        </p:nvSpPr>
        <p:spPr>
          <a:xfrm>
            <a:off x="798763" y="1233281"/>
            <a:ext cx="6184306" cy="346249"/>
          </a:xfrm>
          <a:prstGeom prst="roundRect">
            <a:avLst>
              <a:gd name="adj" fmla="val 0"/>
            </a:avLst>
          </a:prstGeom>
          <a:solidFill>
            <a:srgbClr val="DE4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indent="4763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Arial" panose="020B0604020202020204" pitchFamily="34" charset="0"/>
              </a:rPr>
              <a:t>Front-End</a:t>
            </a:r>
            <a:endParaRPr lang="ko-KR" altLang="en-US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Arial" panose="020B0604020202020204" pitchFamily="34" charset="0"/>
            </a:endParaRPr>
          </a:p>
        </p:txBody>
      </p:sp>
      <p:sp>
        <p:nvSpPr>
          <p:cNvPr id="45" name="모서리가 둥근 직사각형 33">
            <a:extLst>
              <a:ext uri="{FF2B5EF4-FFF2-40B4-BE49-F238E27FC236}">
                <a16:creationId xmlns:a16="http://schemas.microsoft.com/office/drawing/2014/main" id="{13832F6A-8292-4C27-8E6B-15B0EEA74EA6}"/>
              </a:ext>
            </a:extLst>
          </p:cNvPr>
          <p:cNvSpPr/>
          <p:nvPr/>
        </p:nvSpPr>
        <p:spPr>
          <a:xfrm>
            <a:off x="701946" y="4654689"/>
            <a:ext cx="3349441" cy="1524184"/>
          </a:xfrm>
          <a:prstGeom prst="roundRect">
            <a:avLst>
              <a:gd name="adj" fmla="val 1911"/>
            </a:avLst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바른고딕" panose="020B0600000101010101" charset="-127"/>
                <a:ea typeface="나눔바른고딕" panose="020B0600000101010101" charset="-127"/>
              </a:rPr>
              <a:t>    </a:t>
            </a:r>
            <a:endParaRPr kumimoji="0" lang="ko-KR" altLang="en-US" sz="1200" b="0" i="0" u="none" strike="noStrike" kern="1200" cap="none" spc="0" normalizeH="0" baseline="0" noProof="0">
              <a:ln>
                <a:solidFill>
                  <a:prstClr val="black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6" name="모서리가 둥근 직사각형 21">
            <a:extLst>
              <a:ext uri="{FF2B5EF4-FFF2-40B4-BE49-F238E27FC236}">
                <a16:creationId xmlns:a16="http://schemas.microsoft.com/office/drawing/2014/main" id="{2BA947C9-D26B-4FA4-B1E0-84208CA2D865}"/>
              </a:ext>
            </a:extLst>
          </p:cNvPr>
          <p:cNvSpPr/>
          <p:nvPr/>
        </p:nvSpPr>
        <p:spPr>
          <a:xfrm>
            <a:off x="841305" y="4504273"/>
            <a:ext cx="3135617" cy="346249"/>
          </a:xfrm>
          <a:prstGeom prst="roundRect">
            <a:avLst>
              <a:gd name="adj" fmla="val 0"/>
            </a:avLst>
          </a:prstGeom>
          <a:solidFill>
            <a:srgbClr val="DE4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indent="4763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Arial" panose="020B0604020202020204" pitchFamily="34" charset="0"/>
              </a:rPr>
              <a:t>Tool</a:t>
            </a:r>
            <a:endParaRPr lang="ko-KR" altLang="en-US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Arial" panose="020B0604020202020204" pitchFamily="34" charset="0"/>
            </a:endParaRPr>
          </a:p>
        </p:txBody>
      </p:sp>
      <p:sp>
        <p:nvSpPr>
          <p:cNvPr id="49" name="모서리가 둥근 직사각형 33">
            <a:extLst>
              <a:ext uri="{FF2B5EF4-FFF2-40B4-BE49-F238E27FC236}">
                <a16:creationId xmlns:a16="http://schemas.microsoft.com/office/drawing/2014/main" id="{C28AD110-0BB7-46B2-9742-CC6972798241}"/>
              </a:ext>
            </a:extLst>
          </p:cNvPr>
          <p:cNvSpPr/>
          <p:nvPr/>
        </p:nvSpPr>
        <p:spPr>
          <a:xfrm>
            <a:off x="7278267" y="1607128"/>
            <a:ext cx="1968153" cy="1524184"/>
          </a:xfrm>
          <a:prstGeom prst="roundRect">
            <a:avLst>
              <a:gd name="adj" fmla="val 1911"/>
            </a:avLst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바른고딕" panose="020B0600000101010101" charset="-127"/>
                <a:ea typeface="나눔바른고딕" panose="020B0600000101010101" charset="-127"/>
              </a:rPr>
              <a:t>    </a:t>
            </a:r>
            <a:endParaRPr kumimoji="0" lang="ko-KR" altLang="en-US" sz="1200" b="0" i="0" u="none" strike="noStrike" kern="1200" cap="none" spc="0" normalizeH="0" baseline="0" noProof="0">
              <a:ln>
                <a:solidFill>
                  <a:prstClr val="black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0" name="모서리가 둥근 직사각형 21">
            <a:extLst>
              <a:ext uri="{FF2B5EF4-FFF2-40B4-BE49-F238E27FC236}">
                <a16:creationId xmlns:a16="http://schemas.microsoft.com/office/drawing/2014/main" id="{BDB1846D-E479-41EF-AE8F-176FE2812EFE}"/>
              </a:ext>
            </a:extLst>
          </p:cNvPr>
          <p:cNvSpPr/>
          <p:nvPr/>
        </p:nvSpPr>
        <p:spPr>
          <a:xfrm>
            <a:off x="7409878" y="1456712"/>
            <a:ext cx="1742530" cy="346249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indent="4763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Arial" panose="020B0604020202020204" pitchFamily="34" charset="0"/>
              </a:rPr>
              <a:t>Server</a:t>
            </a:r>
            <a:endParaRPr lang="ko-KR" altLang="en-US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Arial" panose="020B0604020202020204" pitchFamily="34" charset="0"/>
            </a:endParaRPr>
          </a:p>
        </p:txBody>
      </p:sp>
      <p:pic>
        <p:nvPicPr>
          <p:cNvPr id="1026" name="Picture 2" descr="톰캣에 대한 이미지 검색결과">
            <a:extLst>
              <a:ext uri="{FF2B5EF4-FFF2-40B4-BE49-F238E27FC236}">
                <a16:creationId xmlns:a16="http://schemas.microsoft.com/office/drawing/2014/main" id="{E338E89A-35BC-4058-859C-763EE222B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3280" y="1850733"/>
            <a:ext cx="1217769" cy="1217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윈도우에 대한 이미지 검색결과">
            <a:extLst>
              <a:ext uri="{FF2B5EF4-FFF2-40B4-BE49-F238E27FC236}">
                <a16:creationId xmlns:a16="http://schemas.microsoft.com/office/drawing/2014/main" id="{06DFC4FF-1973-48E8-86AF-4EAD576B2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912" y="3406105"/>
            <a:ext cx="1370959" cy="88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ml에 대한 이미지 검색결과">
            <a:extLst>
              <a:ext uri="{FF2B5EF4-FFF2-40B4-BE49-F238E27FC236}">
                <a16:creationId xmlns:a16="http://schemas.microsoft.com/office/drawing/2014/main" id="{6E2E07DB-0EAC-4528-BBC4-049C3A6A6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184" y="1764236"/>
            <a:ext cx="967740" cy="967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ss에 대한 이미지 검색결과">
            <a:extLst>
              <a:ext uri="{FF2B5EF4-FFF2-40B4-BE49-F238E27FC236}">
                <a16:creationId xmlns:a16="http://schemas.microsoft.com/office/drawing/2014/main" id="{A98DEE24-6142-42DA-8985-CF348516A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232" y="1766148"/>
            <a:ext cx="697919" cy="984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관련 이미지">
            <a:extLst>
              <a:ext uri="{FF2B5EF4-FFF2-40B4-BE49-F238E27FC236}">
                <a16:creationId xmlns:a16="http://schemas.microsoft.com/office/drawing/2014/main" id="{74C614C7-1D58-49EC-9424-DAB830EFD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024" y="1732963"/>
            <a:ext cx="1043206" cy="1043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query에 대한 이미지 검색결과">
            <a:extLst>
              <a:ext uri="{FF2B5EF4-FFF2-40B4-BE49-F238E27FC236}">
                <a16:creationId xmlns:a16="http://schemas.microsoft.com/office/drawing/2014/main" id="{74D28D73-3912-4306-A124-167F1D45B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3199" y="1823584"/>
            <a:ext cx="854554" cy="854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jax logo에 대한 이미지 검색결과">
            <a:extLst>
              <a:ext uri="{FF2B5EF4-FFF2-40B4-BE49-F238E27FC236}">
                <a16:creationId xmlns:a16="http://schemas.microsoft.com/office/drawing/2014/main" id="{C3FCF79F-F8C7-492E-9D7B-1CECA3623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9064" y="1816243"/>
            <a:ext cx="1641454" cy="78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jstl logo에 대한 이미지 검색결과">
            <a:extLst>
              <a:ext uri="{FF2B5EF4-FFF2-40B4-BE49-F238E27FC236}">
                <a16:creationId xmlns:a16="http://schemas.microsoft.com/office/drawing/2014/main" id="{1B916174-9293-42AD-9B28-CDA3E757C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923" y="1666288"/>
            <a:ext cx="1117146" cy="1117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B197F4DB-C2F8-4779-8955-D6E58967EDFE}"/>
              </a:ext>
            </a:extLst>
          </p:cNvPr>
          <p:cNvCxnSpPr>
            <a:cxnSpLocks/>
          </p:cNvCxnSpPr>
          <p:nvPr/>
        </p:nvCxnSpPr>
        <p:spPr>
          <a:xfrm>
            <a:off x="3377765" y="794636"/>
            <a:ext cx="315055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0" name="모서리가 둥근 직사각형 33">
            <a:extLst>
              <a:ext uri="{FF2B5EF4-FFF2-40B4-BE49-F238E27FC236}">
                <a16:creationId xmlns:a16="http://schemas.microsoft.com/office/drawing/2014/main" id="{E338E3EA-50CA-457A-9564-E152FE527322}"/>
              </a:ext>
            </a:extLst>
          </p:cNvPr>
          <p:cNvSpPr/>
          <p:nvPr/>
        </p:nvSpPr>
        <p:spPr>
          <a:xfrm>
            <a:off x="4139121" y="4716177"/>
            <a:ext cx="1931008" cy="1313811"/>
          </a:xfrm>
          <a:prstGeom prst="roundRect">
            <a:avLst>
              <a:gd name="adj" fmla="val 1911"/>
            </a:avLst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바른고딕" panose="020B0600000101010101" charset="-127"/>
                <a:ea typeface="나눔바른고딕" panose="020B0600000101010101" charset="-127"/>
              </a:rPr>
              <a:t>    </a:t>
            </a:r>
            <a:endParaRPr kumimoji="0" lang="ko-KR" altLang="en-US" sz="1200" b="0" i="0" u="none" strike="noStrike" kern="1200" cap="none" spc="0" normalizeH="0" baseline="0" noProof="0">
              <a:ln>
                <a:solidFill>
                  <a:prstClr val="black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61" name="모서리가 둥근 직사각형 21">
            <a:extLst>
              <a:ext uri="{FF2B5EF4-FFF2-40B4-BE49-F238E27FC236}">
                <a16:creationId xmlns:a16="http://schemas.microsoft.com/office/drawing/2014/main" id="{B5257DDF-70CA-46FF-B3F7-83AE70C5BEE8}"/>
              </a:ext>
            </a:extLst>
          </p:cNvPr>
          <p:cNvSpPr/>
          <p:nvPr/>
        </p:nvSpPr>
        <p:spPr>
          <a:xfrm>
            <a:off x="4265622" y="4573162"/>
            <a:ext cx="1742530" cy="346249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indent="4763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Arial" panose="020B0604020202020204" pitchFamily="34" charset="0"/>
              </a:rPr>
              <a:t>DataBase</a:t>
            </a:r>
            <a:endParaRPr lang="ko-KR" altLang="en-US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Arial" panose="020B0604020202020204" pitchFamily="34" charset="0"/>
            </a:endParaRPr>
          </a:p>
        </p:txBody>
      </p:sp>
      <p:pic>
        <p:nvPicPr>
          <p:cNvPr id="1044" name="Picture 20" descr="이클립스 로고에 대한 이미지 검색결과">
            <a:extLst>
              <a:ext uri="{FF2B5EF4-FFF2-40B4-BE49-F238E27FC236}">
                <a16:creationId xmlns:a16="http://schemas.microsoft.com/office/drawing/2014/main" id="{7A245410-666A-498E-956E-140E9ABA7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557" y="4878578"/>
            <a:ext cx="1548908" cy="62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Bracket logo에 대한 이미지 검색결과">
            <a:extLst>
              <a:ext uri="{FF2B5EF4-FFF2-40B4-BE49-F238E27FC236}">
                <a16:creationId xmlns:a16="http://schemas.microsoft.com/office/drawing/2014/main" id="{0189BDA6-AE3E-40EA-B6C6-7E6CABA94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8156" y="5038101"/>
            <a:ext cx="1557766" cy="890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SqlDeveloper logo에 대한 이미지 검색결과">
            <a:extLst>
              <a:ext uri="{FF2B5EF4-FFF2-40B4-BE49-F238E27FC236}">
                <a16:creationId xmlns:a16="http://schemas.microsoft.com/office/drawing/2014/main" id="{67B8890C-7833-4AD3-929C-B0BC7982D9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209" y="5479544"/>
            <a:ext cx="1734688" cy="617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모서리가 둥근 직사각형 33">
            <a:extLst>
              <a:ext uri="{FF2B5EF4-FFF2-40B4-BE49-F238E27FC236}">
                <a16:creationId xmlns:a16="http://schemas.microsoft.com/office/drawing/2014/main" id="{7D7B7985-6809-4A44-9310-12628BB5692A}"/>
              </a:ext>
            </a:extLst>
          </p:cNvPr>
          <p:cNvSpPr/>
          <p:nvPr/>
        </p:nvSpPr>
        <p:spPr>
          <a:xfrm>
            <a:off x="6131334" y="3413838"/>
            <a:ext cx="3513025" cy="2594566"/>
          </a:xfrm>
          <a:prstGeom prst="roundRect">
            <a:avLst>
              <a:gd name="adj" fmla="val 1911"/>
            </a:avLst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바른고딕" panose="020B0600000101010101" charset="-127"/>
                <a:ea typeface="나눔바른고딕" panose="020B0600000101010101" charset="-127"/>
              </a:rPr>
              <a:t>    </a:t>
            </a:r>
            <a:endParaRPr kumimoji="0" lang="ko-KR" altLang="en-US" sz="1200" b="0" i="0" u="none" strike="noStrike" kern="1200" cap="none" spc="0" normalizeH="0" baseline="0" noProof="0">
              <a:ln>
                <a:solidFill>
                  <a:prstClr val="black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72" name="모서리가 둥근 직사각형 21">
            <a:extLst>
              <a:ext uri="{FF2B5EF4-FFF2-40B4-BE49-F238E27FC236}">
                <a16:creationId xmlns:a16="http://schemas.microsoft.com/office/drawing/2014/main" id="{DE3E9901-6A29-4CA7-A960-BD112B33D234}"/>
              </a:ext>
            </a:extLst>
          </p:cNvPr>
          <p:cNvSpPr/>
          <p:nvPr/>
        </p:nvSpPr>
        <p:spPr>
          <a:xfrm>
            <a:off x="6273627" y="3263423"/>
            <a:ext cx="3248844" cy="346249"/>
          </a:xfrm>
          <a:prstGeom prst="roundRect">
            <a:avLst>
              <a:gd name="adj" fmla="val 0"/>
            </a:avLst>
          </a:prstGeom>
          <a:solidFill>
            <a:srgbClr val="DE4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indent="4763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Arial" panose="020B0604020202020204" pitchFamily="34" charset="0"/>
              </a:rPr>
              <a:t>Back-End</a:t>
            </a:r>
            <a:endParaRPr lang="ko-KR" altLang="en-US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Arial" panose="020B0604020202020204" pitchFamily="34" charset="0"/>
            </a:endParaRPr>
          </a:p>
        </p:txBody>
      </p:sp>
      <p:pic>
        <p:nvPicPr>
          <p:cNvPr id="1050" name="Picture 26" descr="java logo에 대한 이미지 검색결과">
            <a:extLst>
              <a:ext uri="{FF2B5EF4-FFF2-40B4-BE49-F238E27FC236}">
                <a16:creationId xmlns:a16="http://schemas.microsoft.com/office/drawing/2014/main" id="{CF0AD3D1-9389-4949-9BC8-B06BB9268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203" y="3752224"/>
            <a:ext cx="1900223" cy="1026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관련 이미지">
            <a:extLst>
              <a:ext uri="{FF2B5EF4-FFF2-40B4-BE49-F238E27FC236}">
                <a16:creationId xmlns:a16="http://schemas.microsoft.com/office/drawing/2014/main" id="{AF2CE202-E408-4B52-AD49-F10D1F736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5558" y="4714890"/>
            <a:ext cx="594635" cy="1087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8" name="Picture 34" descr="관련 이미지">
            <a:extLst>
              <a:ext uri="{FF2B5EF4-FFF2-40B4-BE49-F238E27FC236}">
                <a16:creationId xmlns:a16="http://schemas.microsoft.com/office/drawing/2014/main" id="{AA774682-8957-485C-92B9-B9A1E0CB3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3740" y="3854533"/>
            <a:ext cx="1597762" cy="898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0" name="Picture 36" descr="Spring Framework에 대한 이미지 검색결과">
            <a:extLst>
              <a:ext uri="{FF2B5EF4-FFF2-40B4-BE49-F238E27FC236}">
                <a16:creationId xmlns:a16="http://schemas.microsoft.com/office/drawing/2014/main" id="{9E3D0A07-5846-4703-8DA5-EA0545391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1169" y="4913945"/>
            <a:ext cx="1900223" cy="90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" name="Picture 38" descr="관련 이미지">
            <a:extLst>
              <a:ext uri="{FF2B5EF4-FFF2-40B4-BE49-F238E27FC236}">
                <a16:creationId xmlns:a16="http://schemas.microsoft.com/office/drawing/2014/main" id="{D96F0D4D-BE9E-4E19-B316-87EBF999D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529" y="3466618"/>
            <a:ext cx="1814412" cy="85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8" name="Picture 44" descr="카카오페이">
            <a:extLst>
              <a:ext uri="{FF2B5EF4-FFF2-40B4-BE49-F238E27FC236}">
                <a16:creationId xmlns:a16="http://schemas.microsoft.com/office/drawing/2014/main" id="{04203B47-12A0-4920-A205-1537C8AA9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260" y="3610306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0" name="Picture 46" descr="카카오톡">
            <a:extLst>
              <a:ext uri="{FF2B5EF4-FFF2-40B4-BE49-F238E27FC236}">
                <a16:creationId xmlns:a16="http://schemas.microsoft.com/office/drawing/2014/main" id="{6FD839FB-78F2-46A6-9F74-2C979CD54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797" y="3615242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2" name="Picture 48" descr="카카오내비">
            <a:extLst>
              <a:ext uri="{FF2B5EF4-FFF2-40B4-BE49-F238E27FC236}">
                <a16:creationId xmlns:a16="http://schemas.microsoft.com/office/drawing/2014/main" id="{3315D4C5-559D-4EFA-97A1-A8F2F148A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428" y="3615242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" name="모서리가 둥근 직사각형 21">
            <a:extLst>
              <a:ext uri="{FF2B5EF4-FFF2-40B4-BE49-F238E27FC236}">
                <a16:creationId xmlns:a16="http://schemas.microsoft.com/office/drawing/2014/main" id="{3F2A075D-FEE4-4CCA-948E-623053ABE922}"/>
              </a:ext>
            </a:extLst>
          </p:cNvPr>
          <p:cNvSpPr/>
          <p:nvPr/>
        </p:nvSpPr>
        <p:spPr>
          <a:xfrm>
            <a:off x="2311921" y="3076659"/>
            <a:ext cx="3666831" cy="346249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indent="4763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Arial" panose="020B0604020202020204" pitchFamily="34" charset="0"/>
              </a:rPr>
              <a:t>ETC</a:t>
            </a:r>
            <a:endParaRPr lang="ko-KR" altLang="en-US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Arial" panose="020B0604020202020204" pitchFamily="34" charset="0"/>
            </a:endParaRPr>
          </a:p>
        </p:txBody>
      </p:sp>
      <p:pic>
        <p:nvPicPr>
          <p:cNvPr id="1074" name="Picture 50" descr="오라클에 대한 이미지 검색결과">
            <a:extLst>
              <a:ext uri="{FF2B5EF4-FFF2-40B4-BE49-F238E27FC236}">
                <a16:creationId xmlns:a16="http://schemas.microsoft.com/office/drawing/2014/main" id="{F6216D89-8527-4987-AD49-94C38A352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397" y="4944372"/>
            <a:ext cx="2053675" cy="1026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91073DA9-39F3-4399-80CD-E1394D2BF883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8B8E715F-E395-4B1F-A0B4-50470B7E7842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9B0BD0B4-C12C-4804-A021-6B71706A5A1F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07647B2A-DDD6-4E44-841C-798BA8DFBFA2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2F48792D-C8ED-4744-94E5-AFF509657FBE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pic>
        <p:nvPicPr>
          <p:cNvPr id="51" name="그림 50">
            <a:extLst>
              <a:ext uri="{FF2B5EF4-FFF2-40B4-BE49-F238E27FC236}">
                <a16:creationId xmlns:a16="http://schemas.microsoft.com/office/drawing/2014/main" id="{5B3306BC-1B0F-40B2-856E-9C6ABB4E3C13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810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5A4BE8-6608-4762-8098-C6C34F0AB1E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B8F16E3B-B709-4260-AA2B-5B7BF96A414F}"/>
              </a:ext>
            </a:extLst>
          </p:cNvPr>
          <p:cNvGrpSpPr/>
          <p:nvPr/>
        </p:nvGrpSpPr>
        <p:grpSpPr>
          <a:xfrm>
            <a:off x="4037400" y="419377"/>
            <a:ext cx="1841017" cy="374083"/>
            <a:chOff x="3729975" y="470177"/>
            <a:chExt cx="1841017" cy="374083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431A3ED1-784A-4756-BE11-C955917256B5}"/>
                </a:ext>
              </a:extLst>
            </p:cNvPr>
            <p:cNvSpPr txBox="1"/>
            <p:nvPr/>
          </p:nvSpPr>
          <p:spPr>
            <a:xfrm>
              <a:off x="4103924" y="474928"/>
              <a:ext cx="1467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사용자 흐름도</a:t>
              </a: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DE9D94CC-7508-4E0F-98D8-30D539DAD4B8}"/>
                </a:ext>
              </a:extLst>
            </p:cNvPr>
            <p:cNvSpPr/>
            <p:nvPr/>
          </p:nvSpPr>
          <p:spPr>
            <a:xfrm>
              <a:off x="3729975" y="470177"/>
              <a:ext cx="522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  <a:endParaRPr lang="ko-KR" altLang="en-US" b="1" dirty="0">
                <a:solidFill>
                  <a:srgbClr val="324353"/>
                </a:solidFill>
              </a:endParaRPr>
            </a:p>
          </p:txBody>
        </p: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9F382438-C111-41DA-B64B-97E2DEC2D330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0" name="슬라이드 번호 개체 틀 16">
            <a:extLst>
              <a:ext uri="{FF2B5EF4-FFF2-40B4-BE49-F238E27FC236}">
                <a16:creationId xmlns:a16="http://schemas.microsoft.com/office/drawing/2014/main" id="{A9D657F1-2F39-4DDD-9EE5-789E29A5552D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8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7" name="Rectangle 180">
            <a:extLst>
              <a:ext uri="{FF2B5EF4-FFF2-40B4-BE49-F238E27FC236}">
                <a16:creationId xmlns:a16="http://schemas.microsoft.com/office/drawing/2014/main" id="{5FD1FDAD-49DD-4AD7-A309-4E7A3F216C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78" name="그림 77">
            <a:extLst>
              <a:ext uri="{FF2B5EF4-FFF2-40B4-BE49-F238E27FC236}">
                <a16:creationId xmlns:a16="http://schemas.microsoft.com/office/drawing/2014/main" id="{02A199FA-5857-4EB0-A607-FFD8AC385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80" name="Picture 2">
            <a:extLst>
              <a:ext uri="{FF2B5EF4-FFF2-40B4-BE49-F238E27FC236}">
                <a16:creationId xmlns:a16="http://schemas.microsoft.com/office/drawing/2014/main" id="{5725F0CD-BEA6-47CB-B445-8BD36F51F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" name="그룹 50">
            <a:extLst>
              <a:ext uri="{FF2B5EF4-FFF2-40B4-BE49-F238E27FC236}">
                <a16:creationId xmlns:a16="http://schemas.microsoft.com/office/drawing/2014/main" id="{A64319DB-87BB-4E17-971B-E92740D4233C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E91915C4-6A78-45E5-9CF2-12EAF3203359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DFC3F917-85A6-4766-B711-C747EEF3CCD2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B4935C1-399C-42DE-8355-375210C44B5F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8CC14A04-398D-43F3-A4FB-A1CBC22FB54F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2D88ECE2-83CF-4DD4-B92A-F8F619F7FFC0}"/>
              </a:ext>
            </a:extLst>
          </p:cNvPr>
          <p:cNvCxnSpPr>
            <a:cxnSpLocks/>
          </p:cNvCxnSpPr>
          <p:nvPr/>
        </p:nvCxnSpPr>
        <p:spPr>
          <a:xfrm>
            <a:off x="3377765" y="794636"/>
            <a:ext cx="315055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327F4758-83E0-4CE1-BEC8-BF04CEF948B8}"/>
              </a:ext>
            </a:extLst>
          </p:cNvPr>
          <p:cNvSpPr/>
          <p:nvPr/>
        </p:nvSpPr>
        <p:spPr>
          <a:xfrm>
            <a:off x="499874" y="1856298"/>
            <a:ext cx="8906254" cy="1597313"/>
          </a:xfrm>
          <a:prstGeom prst="rect">
            <a:avLst/>
          </a:prstGeom>
          <a:noFill/>
          <a:ln w="38100">
            <a:solidFill>
              <a:srgbClr val="DE4C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00B4A96B-BD25-4B69-B2BD-CFAB726980F8}"/>
              </a:ext>
            </a:extLst>
          </p:cNvPr>
          <p:cNvSpPr/>
          <p:nvPr/>
        </p:nvSpPr>
        <p:spPr>
          <a:xfrm>
            <a:off x="499874" y="4567841"/>
            <a:ext cx="8906254" cy="1597313"/>
          </a:xfrm>
          <a:prstGeom prst="rect">
            <a:avLst/>
          </a:prstGeom>
          <a:noFill/>
          <a:ln w="38100">
            <a:solidFill>
              <a:srgbClr val="3243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A60B46A-E61B-4811-8F8D-C118EFE85B59}"/>
              </a:ext>
            </a:extLst>
          </p:cNvPr>
          <p:cNvSpPr txBox="1"/>
          <p:nvPr/>
        </p:nvSpPr>
        <p:spPr>
          <a:xfrm>
            <a:off x="2753643" y="3034969"/>
            <a:ext cx="23157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나눔바른고딕" panose="020B0600000101010101" charset="-127"/>
                <a:ea typeface="나눔바른고딕" panose="020B0600000101010101" charset="-127"/>
              </a:rPr>
              <a:t>스터디 카페 조회</a:t>
            </a:r>
            <a:r>
              <a:rPr lang="en-US" altLang="ko-KR" sz="1600" dirty="0">
                <a:latin typeface="나눔바른고딕" panose="020B0600000101010101" charset="-127"/>
                <a:ea typeface="나눔바른고딕" panose="020B0600000101010101" charset="-127"/>
              </a:rPr>
              <a:t>·</a:t>
            </a:r>
            <a:r>
              <a:rPr lang="ko-KR" altLang="en-US" sz="1600" dirty="0">
                <a:latin typeface="나눔바른고딕" panose="020B0600000101010101" charset="-127"/>
                <a:ea typeface="나눔바른고딕" panose="020B0600000101010101" charset="-127"/>
              </a:rPr>
              <a:t>검색</a:t>
            </a:r>
            <a:endParaRPr lang="en-US" sz="16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94" name="이등변 삼각형 93">
            <a:extLst>
              <a:ext uri="{FF2B5EF4-FFF2-40B4-BE49-F238E27FC236}">
                <a16:creationId xmlns:a16="http://schemas.microsoft.com/office/drawing/2014/main" id="{3C05E800-3ABD-48CA-A3F8-C3B6C27906F2}"/>
              </a:ext>
            </a:extLst>
          </p:cNvPr>
          <p:cNvSpPr/>
          <p:nvPr/>
        </p:nvSpPr>
        <p:spPr>
          <a:xfrm rot="5400000">
            <a:off x="2583610" y="2480169"/>
            <a:ext cx="224269" cy="166214"/>
          </a:xfrm>
          <a:prstGeom prst="triangle">
            <a:avLst/>
          </a:prstGeom>
          <a:solidFill>
            <a:srgbClr val="DE4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97" name="이등변 삼각형 96">
            <a:extLst>
              <a:ext uri="{FF2B5EF4-FFF2-40B4-BE49-F238E27FC236}">
                <a16:creationId xmlns:a16="http://schemas.microsoft.com/office/drawing/2014/main" id="{629316C8-4CAF-4CBD-81C4-2C4B52DA2A49}"/>
              </a:ext>
            </a:extLst>
          </p:cNvPr>
          <p:cNvSpPr/>
          <p:nvPr/>
        </p:nvSpPr>
        <p:spPr>
          <a:xfrm rot="5400000">
            <a:off x="4809836" y="2438225"/>
            <a:ext cx="224269" cy="166214"/>
          </a:xfrm>
          <a:prstGeom prst="triangle">
            <a:avLst/>
          </a:prstGeom>
          <a:solidFill>
            <a:srgbClr val="DE4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615EB38-68E5-4994-ABE8-F537F5EEC243}"/>
              </a:ext>
            </a:extLst>
          </p:cNvPr>
          <p:cNvSpPr txBox="1"/>
          <p:nvPr/>
        </p:nvSpPr>
        <p:spPr>
          <a:xfrm>
            <a:off x="5437190" y="3075647"/>
            <a:ext cx="12378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바른고딕" panose="020B0600000101010101" charset="-127"/>
                <a:ea typeface="나눔바른고딕" panose="020B0600000101010101" charset="-127"/>
              </a:rPr>
              <a:t>예약 및 결제 </a:t>
            </a:r>
            <a:endParaRPr lang="en-US" sz="16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3E57238-E80E-46E5-8E80-2B57358EF333}"/>
              </a:ext>
            </a:extLst>
          </p:cNvPr>
          <p:cNvSpPr txBox="1"/>
          <p:nvPr/>
        </p:nvSpPr>
        <p:spPr>
          <a:xfrm>
            <a:off x="955988" y="3018868"/>
            <a:ext cx="13740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바른고딕" panose="020B0600000101010101" charset="-127"/>
                <a:ea typeface="나눔바른고딕" panose="020B0600000101010101" charset="-127"/>
              </a:rPr>
              <a:t>개인 회원가입</a:t>
            </a:r>
            <a:endParaRPr lang="en-US" sz="16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08" name="이등변 삼각형 107">
            <a:extLst>
              <a:ext uri="{FF2B5EF4-FFF2-40B4-BE49-F238E27FC236}">
                <a16:creationId xmlns:a16="http://schemas.microsoft.com/office/drawing/2014/main" id="{61BE7195-B25F-4ECA-AF57-8C9623B2FCCF}"/>
              </a:ext>
            </a:extLst>
          </p:cNvPr>
          <p:cNvSpPr/>
          <p:nvPr/>
        </p:nvSpPr>
        <p:spPr>
          <a:xfrm rot="5400000">
            <a:off x="6967012" y="2438227"/>
            <a:ext cx="224269" cy="166214"/>
          </a:xfrm>
          <a:prstGeom prst="triangle">
            <a:avLst/>
          </a:prstGeom>
          <a:solidFill>
            <a:srgbClr val="DE4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1E3435F7-DE0E-4ADC-9BF0-383F8D64648E}"/>
              </a:ext>
            </a:extLst>
          </p:cNvPr>
          <p:cNvSpPr txBox="1"/>
          <p:nvPr/>
        </p:nvSpPr>
        <p:spPr>
          <a:xfrm>
            <a:off x="7368489" y="3033702"/>
            <a:ext cx="18309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바른고딕" panose="020B0600000101010101" charset="-127"/>
                <a:ea typeface="나눔바른고딕" panose="020B0600000101010101" charset="-127"/>
              </a:rPr>
              <a:t>예약</a:t>
            </a:r>
            <a:r>
              <a:rPr lang="en-US" altLang="ko-KR" sz="1600" dirty="0">
                <a:latin typeface="나눔바른고딕" panose="020B0600000101010101" charset="-127"/>
                <a:ea typeface="나눔바른고딕" panose="020B0600000101010101" charset="-127"/>
              </a:rPr>
              <a:t>·</a:t>
            </a:r>
            <a:r>
              <a:rPr lang="ko-KR" altLang="en-US" sz="1600" dirty="0">
                <a:latin typeface="나눔바른고딕" panose="020B0600000101010101" charset="-127"/>
                <a:ea typeface="나눔바른고딕" panose="020B0600000101010101" charset="-127"/>
              </a:rPr>
              <a:t>결제 내역 확인</a:t>
            </a:r>
            <a:endParaRPr lang="en-US" sz="16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3C44D29-EA09-42E8-81AB-511D84709386}"/>
              </a:ext>
            </a:extLst>
          </p:cNvPr>
          <p:cNvSpPr txBox="1"/>
          <p:nvPr/>
        </p:nvSpPr>
        <p:spPr>
          <a:xfrm>
            <a:off x="2993671" y="5746953"/>
            <a:ext cx="1735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나눔바른고딕" panose="020B0600000101010101" charset="-127"/>
                <a:ea typeface="나눔바른고딕" panose="020B0600000101010101" charset="-127"/>
              </a:rPr>
              <a:t>스터디 카페 등록</a:t>
            </a:r>
            <a:endParaRPr lang="en-US" sz="16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23" name="이등변 삼각형 122">
            <a:extLst>
              <a:ext uri="{FF2B5EF4-FFF2-40B4-BE49-F238E27FC236}">
                <a16:creationId xmlns:a16="http://schemas.microsoft.com/office/drawing/2014/main" id="{7EF66DA0-7AB4-4622-845E-3B1911AE9E81}"/>
              </a:ext>
            </a:extLst>
          </p:cNvPr>
          <p:cNvSpPr/>
          <p:nvPr/>
        </p:nvSpPr>
        <p:spPr>
          <a:xfrm rot="5400000">
            <a:off x="2583610" y="5222106"/>
            <a:ext cx="224269" cy="166214"/>
          </a:xfrm>
          <a:prstGeom prst="triangle">
            <a:avLst/>
          </a:prstGeom>
          <a:solidFill>
            <a:srgbClr val="DE4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pic>
        <p:nvPicPr>
          <p:cNvPr id="124" name="Picture 2" descr="questionnaire, success, survey icon">
            <a:extLst>
              <a:ext uri="{FF2B5EF4-FFF2-40B4-BE49-F238E27FC236}">
                <a16:creationId xmlns:a16="http://schemas.microsoft.com/office/drawing/2014/main" id="{52B07D70-5ED9-425F-885F-4C3BE352A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9905" y="4811077"/>
            <a:ext cx="805625" cy="80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이등변 삼각형 124">
            <a:extLst>
              <a:ext uri="{FF2B5EF4-FFF2-40B4-BE49-F238E27FC236}">
                <a16:creationId xmlns:a16="http://schemas.microsoft.com/office/drawing/2014/main" id="{04E0288C-C753-4559-8E59-79B8A6E234FF}"/>
              </a:ext>
            </a:extLst>
          </p:cNvPr>
          <p:cNvSpPr/>
          <p:nvPr/>
        </p:nvSpPr>
        <p:spPr>
          <a:xfrm rot="5400000">
            <a:off x="4809836" y="5180162"/>
            <a:ext cx="224269" cy="166214"/>
          </a:xfrm>
          <a:prstGeom prst="triangle">
            <a:avLst/>
          </a:prstGeom>
          <a:solidFill>
            <a:srgbClr val="DE4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9746523-3057-40F0-8159-0A00314D46B2}"/>
              </a:ext>
            </a:extLst>
          </p:cNvPr>
          <p:cNvSpPr txBox="1"/>
          <p:nvPr/>
        </p:nvSpPr>
        <p:spPr>
          <a:xfrm>
            <a:off x="5344911" y="5750472"/>
            <a:ext cx="13740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바른고딕" panose="020B0600000101010101" charset="-127"/>
                <a:ea typeface="나눔바른고딕" panose="020B0600000101010101" charset="-127"/>
              </a:rPr>
              <a:t>예약 내역 관리</a:t>
            </a:r>
            <a:endParaRPr lang="en-US" sz="16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70B4E07-2841-4B26-9872-46EC8107E6DF}"/>
              </a:ext>
            </a:extLst>
          </p:cNvPr>
          <p:cNvSpPr txBox="1"/>
          <p:nvPr/>
        </p:nvSpPr>
        <p:spPr>
          <a:xfrm>
            <a:off x="867241" y="5741511"/>
            <a:ext cx="15103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바른고딕" panose="020B0600000101010101" charset="-127"/>
                <a:ea typeface="나눔바른고딕" panose="020B0600000101010101" charset="-127"/>
              </a:rPr>
              <a:t>사업자 회원가입</a:t>
            </a:r>
            <a:endParaRPr lang="en-US" sz="16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30" name="이등변 삼각형 129">
            <a:extLst>
              <a:ext uri="{FF2B5EF4-FFF2-40B4-BE49-F238E27FC236}">
                <a16:creationId xmlns:a16="http://schemas.microsoft.com/office/drawing/2014/main" id="{D641EFC5-C352-4BBD-9828-5A5B5795B12D}"/>
              </a:ext>
            </a:extLst>
          </p:cNvPr>
          <p:cNvSpPr/>
          <p:nvPr/>
        </p:nvSpPr>
        <p:spPr>
          <a:xfrm rot="5400000">
            <a:off x="6933456" y="5180164"/>
            <a:ext cx="224269" cy="166214"/>
          </a:xfrm>
          <a:prstGeom prst="triangle">
            <a:avLst/>
          </a:prstGeom>
          <a:solidFill>
            <a:srgbClr val="DE4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AE7DA56E-280B-4D45-BC5B-D754BB9950B8}"/>
              </a:ext>
            </a:extLst>
          </p:cNvPr>
          <p:cNvSpPr txBox="1"/>
          <p:nvPr/>
        </p:nvSpPr>
        <p:spPr>
          <a:xfrm>
            <a:off x="7301377" y="5750472"/>
            <a:ext cx="20152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바른고딕" panose="020B0600000101010101" charset="-127"/>
                <a:ea typeface="나눔바른고딕" panose="020B0600000101010101" charset="-127"/>
              </a:rPr>
              <a:t>카페 예약 및 매출 관리</a:t>
            </a:r>
            <a:endParaRPr lang="en-US" sz="16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33" name="Rectangle 180">
            <a:extLst>
              <a:ext uri="{FF2B5EF4-FFF2-40B4-BE49-F238E27FC236}">
                <a16:creationId xmlns:a16="http://schemas.microsoft.com/office/drawing/2014/main" id="{0E8CCD99-D788-4308-85FA-2D7D291CF2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519" y="1422151"/>
            <a:ext cx="8381458" cy="340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사이트에 접속하여 스터디 카페를 조회 및 선택 후</a:t>
            </a: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예약 및 결제를 하고</a:t>
            </a: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 내역을 개인 마이페이지에서 확인 </a:t>
            </a:r>
          </a:p>
        </p:txBody>
      </p:sp>
      <p:sp>
        <p:nvSpPr>
          <p:cNvPr id="134" name="Rectangle 180">
            <a:extLst>
              <a:ext uri="{FF2B5EF4-FFF2-40B4-BE49-F238E27FC236}">
                <a16:creationId xmlns:a16="http://schemas.microsoft.com/office/drawing/2014/main" id="{B2FBF408-5DFA-4791-8D6A-FF61DF13B3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19" y="1163562"/>
            <a:ext cx="2133602" cy="340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DE4C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개인 사용자</a:t>
            </a:r>
            <a:endParaRPr lang="en-US" altLang="ko-KR" sz="14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rgbClr val="DE4C4B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5886A676-9342-40E3-B40C-B1FF9447D4C8}"/>
              </a:ext>
            </a:extLst>
          </p:cNvPr>
          <p:cNvSpPr/>
          <p:nvPr/>
        </p:nvSpPr>
        <p:spPr>
          <a:xfrm>
            <a:off x="494630" y="1108089"/>
            <a:ext cx="86493" cy="68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37" name="Rectangle 180">
            <a:extLst>
              <a:ext uri="{FF2B5EF4-FFF2-40B4-BE49-F238E27FC236}">
                <a16:creationId xmlns:a16="http://schemas.microsoft.com/office/drawing/2014/main" id="{B3220CFC-0DF4-44AB-897C-1D074664AE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837" y="4145601"/>
            <a:ext cx="8381458" cy="340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자신이 운영하는 스터디 카페를 등록하고</a:t>
            </a: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b="1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카페별</a:t>
            </a: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예약 내역 및 매출 현황을 사업자 마이페이지에서 관리 </a:t>
            </a:r>
          </a:p>
        </p:txBody>
      </p:sp>
      <p:sp>
        <p:nvSpPr>
          <p:cNvPr id="138" name="Rectangle 180">
            <a:extLst>
              <a:ext uri="{FF2B5EF4-FFF2-40B4-BE49-F238E27FC236}">
                <a16:creationId xmlns:a16="http://schemas.microsoft.com/office/drawing/2014/main" id="{8924B293-1FA0-45F7-93E4-3A96FF195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511" y="3887012"/>
            <a:ext cx="2133602" cy="340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DE4C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사업자</a:t>
            </a: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DE4C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DE4C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카페 운영자</a:t>
            </a: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DE4C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0AE860E1-70DE-4BE2-A55E-1661876A93BE}"/>
              </a:ext>
            </a:extLst>
          </p:cNvPr>
          <p:cNvSpPr/>
          <p:nvPr/>
        </p:nvSpPr>
        <p:spPr>
          <a:xfrm>
            <a:off x="494322" y="3831539"/>
            <a:ext cx="86493" cy="68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pic>
        <p:nvPicPr>
          <p:cNvPr id="2050" name="Picture 2" descr="회원가입 아이콘에 대한 이미지 검색결과">
            <a:extLst>
              <a:ext uri="{FF2B5EF4-FFF2-40B4-BE49-F238E27FC236}">
                <a16:creationId xmlns:a16="http://schemas.microsoft.com/office/drawing/2014/main" id="{C75B2BCA-08CE-404B-92E0-BE7D0F1D7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235" y="1888953"/>
            <a:ext cx="1183489" cy="1183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관련 이미지">
            <a:extLst>
              <a:ext uri="{FF2B5EF4-FFF2-40B4-BE49-F238E27FC236}">
                <a16:creationId xmlns:a16="http://schemas.microsoft.com/office/drawing/2014/main" id="{FD597D1D-0EE3-4229-B17D-F1279627D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235" y="4740223"/>
            <a:ext cx="960482" cy="960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관련 이미지">
            <a:extLst>
              <a:ext uri="{FF2B5EF4-FFF2-40B4-BE49-F238E27FC236}">
                <a16:creationId xmlns:a16="http://schemas.microsoft.com/office/drawing/2014/main" id="{F52C388E-7BDF-48CF-9C9C-A7788A0E9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4106" y="2026338"/>
            <a:ext cx="960482" cy="960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확인 아이콘에 대한 이미지 검색결과">
            <a:extLst>
              <a:ext uri="{FF2B5EF4-FFF2-40B4-BE49-F238E27FC236}">
                <a16:creationId xmlns:a16="http://schemas.microsoft.com/office/drawing/2014/main" id="{0B1E7310-E3A6-4438-A79A-A0CAED271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4718" y="1957038"/>
            <a:ext cx="992774" cy="992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8" name="Picture 30" descr="매출 아이콘에 대한 이미지 검색결과">
            <a:extLst>
              <a:ext uri="{FF2B5EF4-FFF2-40B4-BE49-F238E27FC236}">
                <a16:creationId xmlns:a16="http://schemas.microsoft.com/office/drawing/2014/main" id="{C7E2DC25-1019-471E-876E-F174C7080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0102" y="4751983"/>
            <a:ext cx="917390" cy="917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4" name="Picture 36" descr="검색 아이콘에 대한 이미지 검색결과">
            <a:extLst>
              <a:ext uri="{FF2B5EF4-FFF2-40B4-BE49-F238E27FC236}">
                <a16:creationId xmlns:a16="http://schemas.microsoft.com/office/drawing/2014/main" id="{7E840782-C3EB-41D4-B4E8-8A8C4A231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404" y="2033619"/>
            <a:ext cx="752831" cy="752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94" name="Picture 46" descr="관련 이미지">
            <a:extLst>
              <a:ext uri="{FF2B5EF4-FFF2-40B4-BE49-F238E27FC236}">
                <a16:creationId xmlns:a16="http://schemas.microsoft.com/office/drawing/2014/main" id="{7A9158DF-D95B-466D-9FED-7AEE392AE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9545" y="4777664"/>
            <a:ext cx="948095" cy="948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869A3D7B-6C37-49FF-BA7D-F95B3C86FD6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865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5A4BE8-6608-4762-8098-C6C34F0AB1E7}"/>
              </a:ext>
            </a:extLst>
          </p:cNvPr>
          <p:cNvSpPr/>
          <p:nvPr/>
        </p:nvSpPr>
        <p:spPr>
          <a:xfrm>
            <a:off x="0" y="0"/>
            <a:ext cx="9906000" cy="359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B8F16E3B-B709-4260-AA2B-5B7BF96A414F}"/>
              </a:ext>
            </a:extLst>
          </p:cNvPr>
          <p:cNvGrpSpPr/>
          <p:nvPr/>
        </p:nvGrpSpPr>
        <p:grpSpPr>
          <a:xfrm>
            <a:off x="4218554" y="419377"/>
            <a:ext cx="1456297" cy="374083"/>
            <a:chOff x="3729975" y="470177"/>
            <a:chExt cx="1456297" cy="374083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431A3ED1-784A-4756-BE11-C955917256B5}"/>
                </a:ext>
              </a:extLst>
            </p:cNvPr>
            <p:cNvSpPr txBox="1"/>
            <p:nvPr/>
          </p:nvSpPr>
          <p:spPr>
            <a:xfrm>
              <a:off x="4103924" y="474928"/>
              <a:ext cx="1082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주요 기능</a:t>
              </a: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DE9D94CC-7508-4E0F-98D8-30D539DAD4B8}"/>
                </a:ext>
              </a:extLst>
            </p:cNvPr>
            <p:cNvSpPr/>
            <p:nvPr/>
          </p:nvSpPr>
          <p:spPr>
            <a:xfrm>
              <a:off x="3729975" y="470177"/>
              <a:ext cx="522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ln>
                    <a:solidFill>
                      <a:sysClr val="windowText" lastClr="000000">
                        <a:alpha val="0"/>
                      </a:sysClr>
                    </a:solidFill>
                  </a:ln>
                  <a:solidFill>
                    <a:srgbClr val="32435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lang="ko-KR" altLang="en-US" b="1" dirty="0">
                <a:solidFill>
                  <a:srgbClr val="324353"/>
                </a:solidFill>
              </a:endParaRPr>
            </a:p>
          </p:txBody>
        </p: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9F382438-C111-41DA-B64B-97E2DEC2D330}"/>
              </a:ext>
            </a:extLst>
          </p:cNvPr>
          <p:cNvCxnSpPr>
            <a:cxnSpLocks/>
          </p:cNvCxnSpPr>
          <p:nvPr/>
        </p:nvCxnSpPr>
        <p:spPr>
          <a:xfrm>
            <a:off x="200025" y="6493686"/>
            <a:ext cx="949823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0" name="슬라이드 번호 개체 틀 16">
            <a:extLst>
              <a:ext uri="{FF2B5EF4-FFF2-40B4-BE49-F238E27FC236}">
                <a16:creationId xmlns:a16="http://schemas.microsoft.com/office/drawing/2014/main" id="{A9D657F1-2F39-4DDD-9EE5-789E29A5552D}"/>
              </a:ext>
            </a:extLst>
          </p:cNvPr>
          <p:cNvSpPr txBox="1">
            <a:spLocks/>
          </p:cNvSpPr>
          <p:nvPr/>
        </p:nvSpPr>
        <p:spPr>
          <a:xfrm>
            <a:off x="9351756" y="6585069"/>
            <a:ext cx="440966" cy="24517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20AFCB-31AD-46A7-9E69-122FC367B62B}" type="slidenum">
              <a:rPr kumimoji="1" lang="ko-KR" altLang="en-US" sz="60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pPr algn="r"/>
              <a:t>9</a:t>
            </a:fld>
            <a:endParaRPr kumimoji="1" lang="ko-KR" altLang="en-US" sz="600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7" name="Rectangle 180">
            <a:extLst>
              <a:ext uri="{FF2B5EF4-FFF2-40B4-BE49-F238E27FC236}">
                <a16:creationId xmlns:a16="http://schemas.microsoft.com/office/drawing/2014/main" id="{5FD1FDAD-49DD-4AD7-A309-4E7A3F216C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315" y="6574039"/>
            <a:ext cx="2431701" cy="19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lnSpc>
                <a:spcPct val="120000"/>
              </a:lnSpc>
            </a:pPr>
            <a:r>
              <a:rPr lang="ko-KR" altLang="en-US" sz="6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스터디카페</a:t>
            </a:r>
            <a:r>
              <a:rPr lang="ko-KR" altLang="en-US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통합 예약 시스템        </a:t>
            </a:r>
            <a:r>
              <a:rPr lang="en-US" altLang="ko-KR" sz="6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|     </a:t>
            </a:r>
          </a:p>
        </p:txBody>
      </p:sp>
      <p:pic>
        <p:nvPicPr>
          <p:cNvPr id="78" name="그림 77">
            <a:extLst>
              <a:ext uri="{FF2B5EF4-FFF2-40B4-BE49-F238E27FC236}">
                <a16:creationId xmlns:a16="http://schemas.microsoft.com/office/drawing/2014/main" id="{02A199FA-5857-4EB0-A607-FFD8AC385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6596577"/>
            <a:ext cx="426462" cy="158400"/>
          </a:xfrm>
          <a:prstGeom prst="rect">
            <a:avLst/>
          </a:prstGeom>
        </p:spPr>
      </p:pic>
      <p:pic>
        <p:nvPicPr>
          <p:cNvPr id="80" name="Picture 2">
            <a:extLst>
              <a:ext uri="{FF2B5EF4-FFF2-40B4-BE49-F238E27FC236}">
                <a16:creationId xmlns:a16="http://schemas.microsoft.com/office/drawing/2014/main" id="{5725F0CD-BEA6-47CB-B445-8BD36F51F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1" y="6582855"/>
            <a:ext cx="767293" cy="1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" name="그룹 50">
            <a:extLst>
              <a:ext uri="{FF2B5EF4-FFF2-40B4-BE49-F238E27FC236}">
                <a16:creationId xmlns:a16="http://schemas.microsoft.com/office/drawing/2014/main" id="{A64319DB-87BB-4E17-971B-E92740D4233C}"/>
              </a:ext>
            </a:extLst>
          </p:cNvPr>
          <p:cNvGrpSpPr/>
          <p:nvPr/>
        </p:nvGrpSpPr>
        <p:grpSpPr>
          <a:xfrm>
            <a:off x="4675594" y="172473"/>
            <a:ext cx="548573" cy="79700"/>
            <a:chOff x="215354" y="190253"/>
            <a:chExt cx="548573" cy="79700"/>
          </a:xfrm>
        </p:grpSpPr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E91915C4-6A78-45E5-9CF2-12EAF3203359}"/>
                </a:ext>
              </a:extLst>
            </p:cNvPr>
            <p:cNvSpPr/>
            <p:nvPr/>
          </p:nvSpPr>
          <p:spPr>
            <a:xfrm>
              <a:off x="215354" y="196188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DFC3F917-85A6-4766-B711-C747EEF3CCD2}"/>
                </a:ext>
              </a:extLst>
            </p:cNvPr>
            <p:cNvSpPr/>
            <p:nvPr/>
          </p:nvSpPr>
          <p:spPr>
            <a:xfrm>
              <a:off x="373623" y="196188"/>
              <a:ext cx="73765" cy="73765"/>
            </a:xfrm>
            <a:prstGeom prst="ellipse">
              <a:avLst/>
            </a:prstGeom>
            <a:solidFill>
              <a:srgbClr val="324353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B4935C1-399C-42DE-8355-375210C44B5F}"/>
                </a:ext>
              </a:extLst>
            </p:cNvPr>
            <p:cNvSpPr/>
            <p:nvPr/>
          </p:nvSpPr>
          <p:spPr>
            <a:xfrm>
              <a:off x="53189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8CC14A04-398D-43F3-A4FB-A1CBC22FB54F}"/>
                </a:ext>
              </a:extLst>
            </p:cNvPr>
            <p:cNvSpPr/>
            <p:nvPr/>
          </p:nvSpPr>
          <p:spPr>
            <a:xfrm>
              <a:off x="690162" y="190253"/>
              <a:ext cx="73765" cy="7376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324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63"/>
            </a:p>
          </p:txBody>
        </p:sp>
      </p:grp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2D88ECE2-83CF-4DD4-B92A-F8F619F7FFC0}"/>
              </a:ext>
            </a:extLst>
          </p:cNvPr>
          <p:cNvCxnSpPr>
            <a:cxnSpLocks/>
          </p:cNvCxnSpPr>
          <p:nvPr/>
        </p:nvCxnSpPr>
        <p:spPr>
          <a:xfrm>
            <a:off x="3377765" y="794636"/>
            <a:ext cx="315055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41683464-BD22-4798-83B5-7167F4A466A0}"/>
              </a:ext>
            </a:extLst>
          </p:cNvPr>
          <p:cNvSpPr/>
          <p:nvPr/>
        </p:nvSpPr>
        <p:spPr>
          <a:xfrm>
            <a:off x="3674253" y="1136923"/>
            <a:ext cx="86594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내용</a:t>
            </a:r>
            <a:endParaRPr lang="ko-KR" altLang="en-US" sz="1400" b="1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D722BA6B-0E44-4836-96F9-F9D6A7D0A21D}"/>
              </a:ext>
            </a:extLst>
          </p:cNvPr>
          <p:cNvSpPr/>
          <p:nvPr/>
        </p:nvSpPr>
        <p:spPr>
          <a:xfrm>
            <a:off x="3205152" y="1142632"/>
            <a:ext cx="443173" cy="296156"/>
          </a:xfrm>
          <a:prstGeom prst="rect">
            <a:avLst/>
          </a:prstGeom>
          <a:solidFill>
            <a:srgbClr val="9CB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0" name="Picture 2" descr="E:\아이콘\교육2\pen.png">
            <a:extLst>
              <a:ext uri="{FF2B5EF4-FFF2-40B4-BE49-F238E27FC236}">
                <a16:creationId xmlns:a16="http://schemas.microsoft.com/office/drawing/2014/main" id="{A51F1DF5-9894-4430-AA20-F268E286D3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1676" y="1183522"/>
            <a:ext cx="254926" cy="203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Rectangle 180">
            <a:extLst>
              <a:ext uri="{FF2B5EF4-FFF2-40B4-BE49-F238E27FC236}">
                <a16:creationId xmlns:a16="http://schemas.microsoft.com/office/drawing/2014/main" id="{729532C6-DAA2-4931-B184-EE1A0A0335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804" y="1862723"/>
            <a:ext cx="1494616" cy="340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회원가입</a:t>
            </a:r>
            <a:endParaRPr lang="en-US" altLang="ko-KR" sz="14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rgbClr val="32435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AEB6E0EE-8330-409D-B47B-951E8692EB7B}"/>
              </a:ext>
            </a:extLst>
          </p:cNvPr>
          <p:cNvSpPr/>
          <p:nvPr/>
        </p:nvSpPr>
        <p:spPr>
          <a:xfrm rot="5400000">
            <a:off x="2961940" y="2065677"/>
            <a:ext cx="100050" cy="118403"/>
          </a:xfrm>
          <a:prstGeom prst="triangle">
            <a:avLst/>
          </a:prstGeom>
          <a:solidFill>
            <a:srgbClr val="9CB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806E4026-28B3-4B13-B001-C45C450FF631}"/>
              </a:ext>
            </a:extLst>
          </p:cNvPr>
          <p:cNvSpPr/>
          <p:nvPr/>
        </p:nvSpPr>
        <p:spPr>
          <a:xfrm>
            <a:off x="3205152" y="1548661"/>
            <a:ext cx="5670528" cy="1152000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2" name="Rectangle 180">
            <a:extLst>
              <a:ext uri="{FF2B5EF4-FFF2-40B4-BE49-F238E27FC236}">
                <a16:creationId xmlns:a16="http://schemas.microsoft.com/office/drawing/2014/main" id="{0016F864-2F76-475A-8857-8B762109DA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967" y="2065402"/>
            <a:ext cx="5490643" cy="577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 사용자와 사업자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카페 운영자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구분하여 회원가입 및 로그인이 이루어지도록 설계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eaLnBrk="1" hangingPunct="1">
              <a:lnSpc>
                <a:spcPct val="150000"/>
              </a:lnSpc>
            </a:pP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카카오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API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연동하여 카카오톡 아이디로 간편 로그인이 가능하도록 기능 구현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1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3" name="Rectangle 180">
            <a:extLst>
              <a:ext uri="{FF2B5EF4-FFF2-40B4-BE49-F238E27FC236}">
                <a16:creationId xmlns:a16="http://schemas.microsoft.com/office/drawing/2014/main" id="{5F390D7F-A5B3-42CB-9C46-C4EF87B253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1723" y="1629372"/>
            <a:ext cx="2133602" cy="289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>
              <a:lnSpc>
                <a:spcPct val="120000"/>
              </a:lnSpc>
            </a:pP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9CB6B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STRATEGY 01</a:t>
            </a:r>
          </a:p>
        </p:txBody>
      </p:sp>
      <p:sp>
        <p:nvSpPr>
          <p:cNvPr id="66" name="Rectangle 180">
            <a:extLst>
              <a:ext uri="{FF2B5EF4-FFF2-40B4-BE49-F238E27FC236}">
                <a16:creationId xmlns:a16="http://schemas.microsoft.com/office/drawing/2014/main" id="{CCD4C6C4-1A1E-4B43-9894-5FAADD0F8C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1722" y="1832576"/>
            <a:ext cx="4747847" cy="3046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개인</a:t>
            </a:r>
            <a:r>
              <a:rPr lang="en-US" altLang="ko-KR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사업자 회원가입 및 로그인</a:t>
            </a:r>
            <a:r>
              <a:rPr lang="en-US" altLang="ko-KR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카카오 </a:t>
            </a:r>
            <a:r>
              <a:rPr lang="en-US" altLang="ko-KR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API </a:t>
            </a: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로그인 등 </a:t>
            </a:r>
          </a:p>
        </p:txBody>
      </p:sp>
      <p:sp>
        <p:nvSpPr>
          <p:cNvPr id="69" name="Rectangle 180">
            <a:extLst>
              <a:ext uri="{FF2B5EF4-FFF2-40B4-BE49-F238E27FC236}">
                <a16:creationId xmlns:a16="http://schemas.microsoft.com/office/drawing/2014/main" id="{C9694BA6-DF11-4A44-962E-74F6910DCA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104" y="1604134"/>
            <a:ext cx="1338787" cy="340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>
              <a:lnSpc>
                <a:spcPct val="120000"/>
              </a:lnSpc>
            </a:pP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9CB6B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ISSUE 01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9521A4B5-12A8-4D49-925C-42313998D580}"/>
              </a:ext>
            </a:extLst>
          </p:cNvPr>
          <p:cNvSpPr/>
          <p:nvPr/>
        </p:nvSpPr>
        <p:spPr>
          <a:xfrm>
            <a:off x="911915" y="1548661"/>
            <a:ext cx="86493" cy="115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DA70914E-DEFF-4FFA-954A-E6E772E0DCDF}"/>
              </a:ext>
            </a:extLst>
          </p:cNvPr>
          <p:cNvSpPr/>
          <p:nvPr/>
        </p:nvSpPr>
        <p:spPr>
          <a:xfrm>
            <a:off x="900921" y="1548661"/>
            <a:ext cx="1756015" cy="1152000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3" name="Rectangle 180">
            <a:extLst>
              <a:ext uri="{FF2B5EF4-FFF2-40B4-BE49-F238E27FC236}">
                <a16:creationId xmlns:a16="http://schemas.microsoft.com/office/drawing/2014/main" id="{69A6263F-EBA9-44D1-9435-6DEF311D7B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804" y="3104886"/>
            <a:ext cx="1494616" cy="340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 카페</a:t>
            </a:r>
          </a:p>
        </p:txBody>
      </p:sp>
      <p:sp>
        <p:nvSpPr>
          <p:cNvPr id="74" name="이등변 삼각형 73">
            <a:extLst>
              <a:ext uri="{FF2B5EF4-FFF2-40B4-BE49-F238E27FC236}">
                <a16:creationId xmlns:a16="http://schemas.microsoft.com/office/drawing/2014/main" id="{22A4DBEF-9AA5-43FD-9B20-F7C33385CA70}"/>
              </a:ext>
            </a:extLst>
          </p:cNvPr>
          <p:cNvSpPr/>
          <p:nvPr/>
        </p:nvSpPr>
        <p:spPr>
          <a:xfrm rot="5400000">
            <a:off x="2963117" y="3380549"/>
            <a:ext cx="97695" cy="118403"/>
          </a:xfrm>
          <a:prstGeom prst="triangle">
            <a:avLst/>
          </a:prstGeom>
          <a:solidFill>
            <a:srgbClr val="9CB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ABAE5DDC-9068-4194-BFD2-7BB60FB29C0B}"/>
              </a:ext>
            </a:extLst>
          </p:cNvPr>
          <p:cNvSpPr/>
          <p:nvPr/>
        </p:nvSpPr>
        <p:spPr>
          <a:xfrm>
            <a:off x="3205152" y="2798217"/>
            <a:ext cx="5670528" cy="1116000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6" name="Rectangle 180">
            <a:extLst>
              <a:ext uri="{FF2B5EF4-FFF2-40B4-BE49-F238E27FC236}">
                <a16:creationId xmlns:a16="http://schemas.microsoft.com/office/drawing/2014/main" id="{AA73D4DB-24C5-4AB2-A09B-5B1A02F444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965" y="3302793"/>
            <a:ext cx="5520641" cy="5790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 카페를 지역별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평점별로 빠르게 조회하고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원하는 날짜와 시간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룸을 선택하여 예약부터 결제까지 편리하게 이루어지고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예약 내역을 마이페이지에서 확인할 수 있도록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1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9" name="Rectangle 180">
            <a:extLst>
              <a:ext uri="{FF2B5EF4-FFF2-40B4-BE49-F238E27FC236}">
                <a16:creationId xmlns:a16="http://schemas.microsoft.com/office/drawing/2014/main" id="{8F93ADB8-43E1-4281-9200-6AE4D5E4BA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1723" y="2877029"/>
            <a:ext cx="2133602" cy="282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>
              <a:lnSpc>
                <a:spcPct val="120000"/>
              </a:lnSpc>
            </a:pP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9CB6B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STRATEGY 02</a:t>
            </a:r>
          </a:p>
        </p:txBody>
      </p:sp>
      <p:sp>
        <p:nvSpPr>
          <p:cNvPr id="81" name="Rectangle 180">
            <a:extLst>
              <a:ext uri="{FF2B5EF4-FFF2-40B4-BE49-F238E27FC236}">
                <a16:creationId xmlns:a16="http://schemas.microsoft.com/office/drawing/2014/main" id="{052795AA-EAF4-4BE6-9926-259977E540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1722" y="3072633"/>
            <a:ext cx="4833371" cy="303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다양한 스터디 카페를 한눈에 조회</a:t>
            </a:r>
            <a:r>
              <a:rPr lang="en-US" altLang="ko-KR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 검색</a:t>
            </a:r>
            <a:r>
              <a:rPr lang="en-US" altLang="ko-KR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예약부터 결제까지 쉽고 빠르게</a:t>
            </a:r>
          </a:p>
        </p:txBody>
      </p:sp>
      <p:sp>
        <p:nvSpPr>
          <p:cNvPr id="82" name="Rectangle 180">
            <a:extLst>
              <a:ext uri="{FF2B5EF4-FFF2-40B4-BE49-F238E27FC236}">
                <a16:creationId xmlns:a16="http://schemas.microsoft.com/office/drawing/2014/main" id="{5551F158-5502-496B-ABC9-8566ED8FF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104" y="2848382"/>
            <a:ext cx="1338787" cy="340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>
              <a:lnSpc>
                <a:spcPct val="120000"/>
              </a:lnSpc>
            </a:pP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9CB6B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ISSUE 02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01657EAF-539E-4FAF-A1D8-371A5B1DE89A}"/>
              </a:ext>
            </a:extLst>
          </p:cNvPr>
          <p:cNvSpPr/>
          <p:nvPr/>
        </p:nvSpPr>
        <p:spPr>
          <a:xfrm>
            <a:off x="911915" y="2798218"/>
            <a:ext cx="86493" cy="1083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7E96B07D-5A14-4262-9F84-A256D969FED9}"/>
              </a:ext>
            </a:extLst>
          </p:cNvPr>
          <p:cNvSpPr/>
          <p:nvPr/>
        </p:nvSpPr>
        <p:spPr>
          <a:xfrm>
            <a:off x="900921" y="2798217"/>
            <a:ext cx="1756015" cy="1116000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7" name="Rectangle 180">
            <a:extLst>
              <a:ext uri="{FF2B5EF4-FFF2-40B4-BE49-F238E27FC236}">
                <a16:creationId xmlns:a16="http://schemas.microsoft.com/office/drawing/2014/main" id="{6B67D387-A265-464A-AEE7-AA1C5929AF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804" y="4341829"/>
            <a:ext cx="1503372" cy="340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 모임</a:t>
            </a:r>
          </a:p>
        </p:txBody>
      </p:sp>
      <p:sp>
        <p:nvSpPr>
          <p:cNvPr id="88" name="이등변 삼각형 87">
            <a:extLst>
              <a:ext uri="{FF2B5EF4-FFF2-40B4-BE49-F238E27FC236}">
                <a16:creationId xmlns:a16="http://schemas.microsoft.com/office/drawing/2014/main" id="{D8B53304-05A1-4A0D-8277-F6ED40F5750A}"/>
              </a:ext>
            </a:extLst>
          </p:cNvPr>
          <p:cNvSpPr/>
          <p:nvPr/>
        </p:nvSpPr>
        <p:spPr>
          <a:xfrm rot="5400000">
            <a:off x="2962655" y="4618941"/>
            <a:ext cx="98620" cy="118403"/>
          </a:xfrm>
          <a:prstGeom prst="triangle">
            <a:avLst/>
          </a:prstGeom>
          <a:solidFill>
            <a:srgbClr val="9CB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5EF03D07-2AF9-4FA6-9C87-501678D8753F}"/>
              </a:ext>
            </a:extLst>
          </p:cNvPr>
          <p:cNvSpPr/>
          <p:nvPr/>
        </p:nvSpPr>
        <p:spPr>
          <a:xfrm>
            <a:off x="3205152" y="4032256"/>
            <a:ext cx="5670528" cy="1093435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1" name="Rectangle 180">
            <a:extLst>
              <a:ext uri="{FF2B5EF4-FFF2-40B4-BE49-F238E27FC236}">
                <a16:creationId xmlns:a16="http://schemas.microsoft.com/office/drawing/2014/main" id="{A2797510-99D0-41CD-A188-09AC7DC079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967" y="4541611"/>
            <a:ext cx="5490643" cy="577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 모임 조회 및 참가신청을 비롯하여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직접 모임을 개설할 수 있는 기능 제공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모임 개설자는 참가 신청을 승낙하거나 거절하는 등 </a:t>
            </a:r>
            <a:r>
              <a:rPr lang="ko-KR" altLang="en-US" sz="11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모임원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관리 기능도 구현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1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3" name="Rectangle 180">
            <a:extLst>
              <a:ext uri="{FF2B5EF4-FFF2-40B4-BE49-F238E27FC236}">
                <a16:creationId xmlns:a16="http://schemas.microsoft.com/office/drawing/2014/main" id="{7874ADFB-7DDF-48F9-9DE6-174FFCF616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1723" y="4111814"/>
            <a:ext cx="2133602" cy="285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>
              <a:lnSpc>
                <a:spcPct val="120000"/>
              </a:lnSpc>
            </a:pP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9CB6B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STRATEGY 03</a:t>
            </a:r>
          </a:p>
        </p:txBody>
      </p:sp>
      <p:sp>
        <p:nvSpPr>
          <p:cNvPr id="95" name="Rectangle 180">
            <a:extLst>
              <a:ext uri="{FF2B5EF4-FFF2-40B4-BE49-F238E27FC236}">
                <a16:creationId xmlns:a16="http://schemas.microsoft.com/office/drawing/2014/main" id="{34FDD3D6-247A-433C-9E65-F7B789F0A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1723" y="4309936"/>
            <a:ext cx="3997266" cy="3046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 모임 조회</a:t>
            </a:r>
            <a:r>
              <a:rPr lang="en-US" altLang="ko-KR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참가신청</a:t>
            </a:r>
            <a:r>
              <a:rPr lang="en-US" altLang="ko-KR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개설</a:t>
            </a:r>
            <a:r>
              <a:rPr lang="en-US" altLang="ko-KR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등 다양한 관리 기능 제공</a:t>
            </a:r>
          </a:p>
        </p:txBody>
      </p:sp>
      <p:sp>
        <p:nvSpPr>
          <p:cNvPr id="96" name="Rectangle 180">
            <a:extLst>
              <a:ext uri="{FF2B5EF4-FFF2-40B4-BE49-F238E27FC236}">
                <a16:creationId xmlns:a16="http://schemas.microsoft.com/office/drawing/2014/main" id="{C8ADFEEF-2D48-4E54-8793-79B88C257E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104" y="4084506"/>
            <a:ext cx="1494316" cy="340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>
              <a:lnSpc>
                <a:spcPct val="120000"/>
              </a:lnSpc>
            </a:pP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9CB6B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ISSUE 03</a:t>
            </a: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7DB08033-0CD4-4262-8948-A306750C5897}"/>
              </a:ext>
            </a:extLst>
          </p:cNvPr>
          <p:cNvSpPr/>
          <p:nvPr/>
        </p:nvSpPr>
        <p:spPr>
          <a:xfrm>
            <a:off x="911915" y="4032256"/>
            <a:ext cx="86493" cy="10934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2DDC4AF3-6FE1-43BA-AEC1-9F11C2C14F3E}"/>
              </a:ext>
            </a:extLst>
          </p:cNvPr>
          <p:cNvSpPr/>
          <p:nvPr/>
        </p:nvSpPr>
        <p:spPr>
          <a:xfrm>
            <a:off x="900921" y="4032256"/>
            <a:ext cx="1756015" cy="1093435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02" name="Rectangle 180">
            <a:extLst>
              <a:ext uri="{FF2B5EF4-FFF2-40B4-BE49-F238E27FC236}">
                <a16:creationId xmlns:a16="http://schemas.microsoft.com/office/drawing/2014/main" id="{3C411816-7655-4E5A-BF6D-A547179A81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9731" y="5557242"/>
            <a:ext cx="1494616" cy="59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맛집 찾기</a:t>
            </a:r>
            <a:endParaRPr lang="en-US" altLang="ko-KR" sz="14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rgbClr val="32435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eaLnBrk="1" hangingPunct="1">
              <a:lnSpc>
                <a:spcPct val="120000"/>
              </a:lnSpc>
            </a:pP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SNS</a:t>
            </a:r>
            <a:endParaRPr lang="ko-KR" altLang="en-US" sz="14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rgbClr val="32435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3" name="이등변 삼각형 102">
            <a:extLst>
              <a:ext uri="{FF2B5EF4-FFF2-40B4-BE49-F238E27FC236}">
                <a16:creationId xmlns:a16="http://schemas.microsoft.com/office/drawing/2014/main" id="{376DB9DE-B4FB-405F-B2BB-13D3F73BDDA3}"/>
              </a:ext>
            </a:extLst>
          </p:cNvPr>
          <p:cNvSpPr/>
          <p:nvPr/>
        </p:nvSpPr>
        <p:spPr>
          <a:xfrm rot="5400000">
            <a:off x="2960582" y="5834354"/>
            <a:ext cx="98620" cy="118403"/>
          </a:xfrm>
          <a:prstGeom prst="triangle">
            <a:avLst/>
          </a:prstGeom>
          <a:solidFill>
            <a:srgbClr val="9CB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EAD6A212-C724-42AD-BFBB-CA0A417A0DBF}"/>
              </a:ext>
            </a:extLst>
          </p:cNvPr>
          <p:cNvSpPr/>
          <p:nvPr/>
        </p:nvSpPr>
        <p:spPr>
          <a:xfrm>
            <a:off x="3203079" y="5247669"/>
            <a:ext cx="5670528" cy="1093435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05" name="Rectangle 180">
            <a:extLst>
              <a:ext uri="{FF2B5EF4-FFF2-40B4-BE49-F238E27FC236}">
                <a16:creationId xmlns:a16="http://schemas.microsoft.com/office/drawing/2014/main" id="{30B99CEB-68B6-4BBB-9462-98298BFE3B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0894" y="5757024"/>
            <a:ext cx="5492716" cy="5790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혼밥 및 낯선 장소에서 모임을 하는 사용자를 위해 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IP 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주소 기반 인근 맛집 추천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eaLnBrk="1" hangingPunct="1">
              <a:lnSpc>
                <a:spcPct val="150000"/>
              </a:lnSpc>
            </a:pP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 참여자들의 친목 도모 및 모임 활성화를 위해 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SNS </a:t>
            </a:r>
            <a:r>
              <a:rPr lang="ko-KR" altLang="en-US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페이지 제작</a:t>
            </a:r>
            <a:r>
              <a:rPr lang="en-US" altLang="ko-KR" sz="11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endParaRPr lang="ko-KR" altLang="en-US" sz="11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7" name="Rectangle 180">
            <a:extLst>
              <a:ext uri="{FF2B5EF4-FFF2-40B4-BE49-F238E27FC236}">
                <a16:creationId xmlns:a16="http://schemas.microsoft.com/office/drawing/2014/main" id="{C1105938-6340-4528-AC61-66BDF6F04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9650" y="5327227"/>
            <a:ext cx="2133602" cy="285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>
              <a:lnSpc>
                <a:spcPct val="120000"/>
              </a:lnSpc>
            </a:pP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9CB6B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STRATEGY 03</a:t>
            </a:r>
          </a:p>
        </p:txBody>
      </p:sp>
      <p:sp>
        <p:nvSpPr>
          <p:cNvPr id="109" name="Rectangle 180">
            <a:extLst>
              <a:ext uri="{FF2B5EF4-FFF2-40B4-BE49-F238E27FC236}">
                <a16:creationId xmlns:a16="http://schemas.microsoft.com/office/drawing/2014/main" id="{F42898E4-064B-41D3-9197-DF65AE135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9649" y="5526119"/>
            <a:ext cx="5387535" cy="303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 위치를 기반으로 인근 맛집 추천</a:t>
            </a:r>
            <a:r>
              <a:rPr lang="en-US" altLang="ko-KR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모임 활성화를 위한 </a:t>
            </a:r>
            <a:r>
              <a:rPr lang="en-US" altLang="ko-KR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SNS </a:t>
            </a:r>
            <a:r>
              <a:rPr lang="ko-KR" altLang="en-US" sz="12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3243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페이지 제작</a:t>
            </a:r>
          </a:p>
        </p:txBody>
      </p:sp>
      <p:sp>
        <p:nvSpPr>
          <p:cNvPr id="111" name="Rectangle 180">
            <a:extLst>
              <a:ext uri="{FF2B5EF4-FFF2-40B4-BE49-F238E27FC236}">
                <a16:creationId xmlns:a16="http://schemas.microsoft.com/office/drawing/2014/main" id="{7A23686C-5002-4161-877A-72ED702E9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0031" y="5299919"/>
            <a:ext cx="1340860" cy="340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0" hangingPunct="1">
              <a:lnSpc>
                <a:spcPct val="120000"/>
              </a:lnSpc>
            </a:pPr>
            <a:r>
              <a:rPr lang="en-US" altLang="ko-KR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rgbClr val="9CB6B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ISSUE 04</a:t>
            </a: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06AFD92D-5B03-4D16-8780-F29BCF304520}"/>
              </a:ext>
            </a:extLst>
          </p:cNvPr>
          <p:cNvSpPr/>
          <p:nvPr/>
        </p:nvSpPr>
        <p:spPr>
          <a:xfrm>
            <a:off x="909842" y="5247669"/>
            <a:ext cx="86493" cy="10934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6AABA749-C40B-4C93-B8C8-88EC4F2347A9}"/>
              </a:ext>
            </a:extLst>
          </p:cNvPr>
          <p:cNvSpPr/>
          <p:nvPr/>
        </p:nvSpPr>
        <p:spPr>
          <a:xfrm>
            <a:off x="898848" y="5247669"/>
            <a:ext cx="1756015" cy="1093435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9660B8A4-3ABC-4320-B6DC-1D42C3AF13E6}"/>
              </a:ext>
            </a:extLst>
          </p:cNvPr>
          <p:cNvSpPr/>
          <p:nvPr/>
        </p:nvSpPr>
        <p:spPr>
          <a:xfrm>
            <a:off x="1372967" y="1126530"/>
            <a:ext cx="86594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lang="ko-KR" altLang="en-US" sz="14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필요 기능</a:t>
            </a:r>
            <a:endParaRPr lang="ko-KR" altLang="en-US" sz="1400" b="1" dirty="0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24CFA5AA-A9FC-4F70-9FA8-C274FA0A01E1}"/>
              </a:ext>
            </a:extLst>
          </p:cNvPr>
          <p:cNvSpPr/>
          <p:nvPr/>
        </p:nvSpPr>
        <p:spPr>
          <a:xfrm>
            <a:off x="903865" y="1132236"/>
            <a:ext cx="385200" cy="296156"/>
          </a:xfrm>
          <a:prstGeom prst="rect">
            <a:avLst/>
          </a:prstGeom>
          <a:solidFill>
            <a:srgbClr val="9CB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7" name="Picture 3" descr="E:\아이콘\교육2\push-pin.png">
            <a:extLst>
              <a:ext uri="{FF2B5EF4-FFF2-40B4-BE49-F238E27FC236}">
                <a16:creationId xmlns:a16="http://schemas.microsoft.com/office/drawing/2014/main" id="{64A14777-2F34-4F5A-AB08-09C664C3C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263" y="1176229"/>
            <a:ext cx="203211" cy="203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그림 71">
            <a:extLst>
              <a:ext uri="{FF2B5EF4-FFF2-40B4-BE49-F238E27FC236}">
                <a16:creationId xmlns:a16="http://schemas.microsoft.com/office/drawing/2014/main" id="{485379C2-542A-403D-ABB7-DC179EA7474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8" y="6544155"/>
            <a:ext cx="86896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000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7797</TotalTime>
  <Words>1096</Words>
  <Application>Microsoft Office PowerPoint</Application>
  <PresentationFormat>A4 용지(210x297mm)</PresentationFormat>
  <Paragraphs>285</Paragraphs>
  <Slides>19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나눔바른고딕</vt:lpstr>
      <vt:lpstr>맑은 고딕</vt:lpstr>
      <vt:lpstr>나눔바른고딕 Light</vt:lpstr>
      <vt:lpstr>Calibri</vt:lpstr>
      <vt:lpstr>Calibri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dahee</dc:creator>
  <cp:lastModifiedBy>LJ</cp:lastModifiedBy>
  <cp:revision>306</cp:revision>
  <dcterms:created xsi:type="dcterms:W3CDTF">2019-02-08T14:56:32Z</dcterms:created>
  <dcterms:modified xsi:type="dcterms:W3CDTF">2020-01-15T14:17:12Z</dcterms:modified>
</cp:coreProperties>
</file>

<file path=docProps/thumbnail.jpeg>
</file>